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35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9.xml" ContentType="application/vnd.openxmlformats-officedocument.presentationml.slide+xml"/>
  <Override PartName="/ppt/slides/slide34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</p:sldMasterIdLst>
  <p:notesMasterIdLst>
    <p:notesMasterId r:id="rId52"/>
  </p:notesMasterIdLst>
  <p:handoutMasterIdLst>
    <p:handoutMasterId r:id="rId53"/>
  </p:handoutMasterIdLst>
  <p:sldIdLst>
    <p:sldId id="256" r:id="rId3"/>
    <p:sldId id="530" r:id="rId4"/>
    <p:sldId id="339" r:id="rId5"/>
    <p:sldId id="340" r:id="rId6"/>
    <p:sldId id="341" r:id="rId7"/>
    <p:sldId id="342" r:id="rId8"/>
    <p:sldId id="554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555" r:id="rId31"/>
    <p:sldId id="556" r:id="rId32"/>
    <p:sldId id="557" r:id="rId33"/>
    <p:sldId id="558" r:id="rId34"/>
    <p:sldId id="539" r:id="rId35"/>
    <p:sldId id="540" r:id="rId36"/>
    <p:sldId id="541" r:id="rId37"/>
    <p:sldId id="542" r:id="rId38"/>
    <p:sldId id="543" r:id="rId39"/>
    <p:sldId id="544" r:id="rId40"/>
    <p:sldId id="545" r:id="rId41"/>
    <p:sldId id="546" r:id="rId42"/>
    <p:sldId id="547" r:id="rId43"/>
    <p:sldId id="548" r:id="rId44"/>
    <p:sldId id="549" r:id="rId45"/>
    <p:sldId id="559" r:id="rId46"/>
    <p:sldId id="560" r:id="rId47"/>
    <p:sldId id="561" r:id="rId48"/>
    <p:sldId id="562" r:id="rId49"/>
    <p:sldId id="552" r:id="rId50"/>
    <p:sldId id="55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ul" initials="j" lastIdx="1" clrIdx="0">
    <p:extLst>
      <p:ext uri="{19B8F6BF-5375-455C-9EA6-DF929625EA0E}">
        <p15:presenceInfo xmlns:p15="http://schemas.microsoft.com/office/powerpoint/2012/main" userId="S::jiaul@cet.iitkgp.ac.in::d20122b5-dbf6-4a14-bdc6-e00b1658be3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CAA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762" autoAdjust="0"/>
  </p:normalViewPr>
  <p:slideViewPr>
    <p:cSldViewPr snapToGrid="0">
      <p:cViewPr varScale="1">
        <p:scale>
          <a:sx n="78" d="100"/>
          <a:sy n="78" d="100"/>
        </p:scale>
        <p:origin x="175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customXml" Target="../customXml/item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ustomXml" Target="../customXml/item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customXml" Target="../customXml/item2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EC899-9F02-491A-8D3A-9F1A2E35BED9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7F388-92B4-4CCE-98AB-E3403A750B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447380"/>
      </p:ext>
    </p:extLst>
  </p:cSld>
  <p:clrMap bg1="dk1" tx1="lt1" bg2="dk2" tx2="lt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A62B8-ED7E-4D6E-9A93-014178291C11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C15D4-91CA-4DB9-8C01-BAE492E5A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799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116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88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180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7" y="1371612"/>
            <a:ext cx="10464799" cy="1927225"/>
          </a:xfrm>
        </p:spPr>
        <p:txBody>
          <a:bodyPr anchor="b">
            <a:noAutofit/>
          </a:bodyPr>
          <a:lstStyle>
            <a:lvl1pPr>
              <a:defRPr sz="44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1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66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32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98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64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30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96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62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28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7" y="3398521"/>
            <a:ext cx="10464799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428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9387"/>
            <a:ext cx="10972800" cy="5412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295400"/>
            <a:ext cx="10972800" cy="5181600"/>
          </a:xfrm>
        </p:spPr>
        <p:txBody>
          <a:bodyPr/>
          <a:lstStyle>
            <a:lvl2pPr>
              <a:defRPr b="1"/>
            </a:lvl2pPr>
            <a:lvl4pPr>
              <a:defRPr b="1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32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6" y="2362209"/>
            <a:ext cx="10363201" cy="2200275"/>
          </a:xfrm>
        </p:spPr>
        <p:txBody>
          <a:bodyPr anchor="b">
            <a:normAutofit/>
          </a:bodyPr>
          <a:lstStyle>
            <a:lvl1pPr algn="l">
              <a:defRPr sz="3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6" y="4626876"/>
            <a:ext cx="10363201" cy="1500187"/>
          </a:xfrm>
        </p:spPr>
        <p:txBody>
          <a:bodyPr anchor="t">
            <a:normAutofit/>
          </a:bodyPr>
          <a:lstStyle>
            <a:lvl1pPr marL="0" indent="0">
              <a:buNone/>
              <a:defRPr sz="1900">
                <a:solidFill>
                  <a:schemeClr val="tx2"/>
                </a:solidFill>
              </a:defRPr>
            </a:lvl1pPr>
            <a:lvl2pPr marL="36607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321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9823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464311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830389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19646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562544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928621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6" y="4599434"/>
            <a:ext cx="10464799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467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5" y="1673351"/>
            <a:ext cx="5384801" cy="4718304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6" y="1673351"/>
            <a:ext cx="5384801" cy="4718304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05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4" y="1676400"/>
            <a:ext cx="5242561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1500" b="0">
                <a:solidFill>
                  <a:schemeClr val="tx2"/>
                </a:solidFill>
              </a:defRPr>
            </a:lvl1pPr>
            <a:lvl2pPr marL="366078" indent="0">
              <a:buNone/>
              <a:defRPr sz="1500" b="1"/>
            </a:lvl2pPr>
            <a:lvl3pPr marL="732155" indent="0">
              <a:buNone/>
              <a:defRPr sz="1500" b="1"/>
            </a:lvl3pPr>
            <a:lvl4pPr marL="1098235" indent="0">
              <a:buNone/>
              <a:defRPr sz="1400" b="1"/>
            </a:lvl4pPr>
            <a:lvl5pPr marL="1464311" indent="0">
              <a:buNone/>
              <a:defRPr sz="1400" b="1"/>
            </a:lvl5pPr>
            <a:lvl6pPr marL="1830389" indent="0">
              <a:buNone/>
              <a:defRPr sz="1400" b="1"/>
            </a:lvl6pPr>
            <a:lvl7pPr marL="2196465" indent="0">
              <a:buNone/>
              <a:defRPr sz="1400" b="1"/>
            </a:lvl7pPr>
            <a:lvl8pPr marL="2562544" indent="0">
              <a:buNone/>
              <a:defRPr sz="1400" b="1"/>
            </a:lvl8pPr>
            <a:lvl9pPr marL="2928621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4" y="2438399"/>
            <a:ext cx="5242561" cy="3951288"/>
          </a:xfrm>
        </p:spPr>
        <p:txBody>
          <a:bodyPr/>
          <a:lstStyle>
            <a:lvl1pPr>
              <a:defRPr sz="1900"/>
            </a:lvl1pPr>
            <a:lvl2pPr>
              <a:defRPr sz="15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5" y="1676400"/>
            <a:ext cx="5242561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15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6078" indent="0">
              <a:buNone/>
              <a:defRPr sz="1500" b="1"/>
            </a:lvl2pPr>
            <a:lvl3pPr marL="732155" indent="0">
              <a:buNone/>
              <a:defRPr sz="1500" b="1"/>
            </a:lvl3pPr>
            <a:lvl4pPr marL="1098235" indent="0">
              <a:buNone/>
              <a:defRPr sz="1400" b="1"/>
            </a:lvl4pPr>
            <a:lvl5pPr marL="1464311" indent="0">
              <a:buNone/>
              <a:defRPr sz="1400" b="1"/>
            </a:lvl5pPr>
            <a:lvl6pPr marL="1830389" indent="0">
              <a:buNone/>
              <a:defRPr sz="1400" b="1"/>
            </a:lvl6pPr>
            <a:lvl7pPr marL="2196465" indent="0">
              <a:buNone/>
              <a:defRPr sz="1400" b="1"/>
            </a:lvl7pPr>
            <a:lvl8pPr marL="2562544" indent="0">
              <a:buNone/>
              <a:defRPr sz="1400" b="1"/>
            </a:lvl8pPr>
            <a:lvl9pPr marL="2928621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5" y="2438399"/>
            <a:ext cx="5242561" cy="3951288"/>
          </a:xfrm>
        </p:spPr>
        <p:txBody>
          <a:bodyPr/>
          <a:lstStyle>
            <a:lvl1pPr>
              <a:defRPr sz="1900"/>
            </a:lvl1pPr>
            <a:lvl2pPr>
              <a:defRPr sz="15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53" y="4045691"/>
            <a:ext cx="4709161" cy="10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3329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20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08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92081"/>
            <a:ext cx="2852928" cy="1261872"/>
          </a:xfrm>
        </p:spPr>
        <p:txBody>
          <a:bodyPr anchor="b">
            <a:noAutofit/>
          </a:bodyPr>
          <a:lstStyle>
            <a:lvl1pPr algn="l">
              <a:defRPr sz="19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4" y="792080"/>
            <a:ext cx="7620000" cy="557784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9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2130564"/>
            <a:ext cx="2852928" cy="4243615"/>
          </a:xfrm>
        </p:spPr>
        <p:txBody>
          <a:bodyPr/>
          <a:lstStyle>
            <a:lvl1pPr marL="0" indent="0">
              <a:buNone/>
              <a:defRPr sz="1100"/>
            </a:lvl1pPr>
            <a:lvl2pPr marL="366078" indent="0">
              <a:buNone/>
              <a:defRPr sz="1000"/>
            </a:lvl2pPr>
            <a:lvl3pPr marL="732155" indent="0">
              <a:buNone/>
              <a:defRPr sz="800"/>
            </a:lvl3pPr>
            <a:lvl4pPr marL="1098235" indent="0">
              <a:buNone/>
              <a:defRPr sz="700"/>
            </a:lvl4pPr>
            <a:lvl5pPr marL="1464311" indent="0">
              <a:buNone/>
              <a:defRPr sz="700"/>
            </a:lvl5pPr>
            <a:lvl6pPr marL="1830389" indent="0">
              <a:buNone/>
              <a:defRPr sz="700"/>
            </a:lvl6pPr>
            <a:lvl7pPr marL="2196465" indent="0">
              <a:buNone/>
              <a:defRPr sz="700"/>
            </a:lvl7pPr>
            <a:lvl8pPr marL="2562544" indent="0">
              <a:buNone/>
              <a:defRPr sz="700"/>
            </a:lvl8pPr>
            <a:lvl9pPr marL="2928621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5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787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732155"/>
          </a:xfrm>
        </p:spPr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705214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IN" dirty="0"/>
              <a:t>Jiaul Paik, IIT </a:t>
            </a:r>
            <a:r>
              <a:rPr lang="en-IN" dirty="0" err="1"/>
              <a:t>Kharagpur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68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792486"/>
            <a:ext cx="2856908" cy="1264921"/>
          </a:xfrm>
        </p:spPr>
        <p:txBody>
          <a:bodyPr anchor="b">
            <a:normAutofit/>
          </a:bodyPr>
          <a:lstStyle>
            <a:lvl1pPr algn="l">
              <a:defRPr sz="19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3" y="838203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2600"/>
            </a:lvl1pPr>
            <a:lvl2pPr marL="366078" indent="0">
              <a:buNone/>
              <a:defRPr sz="2200"/>
            </a:lvl2pPr>
            <a:lvl3pPr marL="732155" indent="0">
              <a:buNone/>
              <a:defRPr sz="1900"/>
            </a:lvl3pPr>
            <a:lvl4pPr marL="1098235" indent="0">
              <a:buNone/>
              <a:defRPr sz="1500"/>
            </a:lvl4pPr>
            <a:lvl5pPr marL="1464311" indent="0">
              <a:buNone/>
              <a:defRPr sz="1500"/>
            </a:lvl5pPr>
            <a:lvl6pPr marL="1830389" indent="0">
              <a:buNone/>
              <a:defRPr sz="1500"/>
            </a:lvl6pPr>
            <a:lvl7pPr marL="2196465" indent="0">
              <a:buNone/>
              <a:defRPr sz="1500"/>
            </a:lvl7pPr>
            <a:lvl8pPr marL="2562544" indent="0">
              <a:buNone/>
              <a:defRPr sz="1500"/>
            </a:lvl8pPr>
            <a:lvl9pPr marL="2928621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3600"/>
            <a:ext cx="2852928" cy="4242816"/>
          </a:xfrm>
        </p:spPr>
        <p:txBody>
          <a:bodyPr/>
          <a:lstStyle>
            <a:lvl1pPr marL="0" indent="0">
              <a:buNone/>
              <a:defRPr sz="1100"/>
            </a:lvl1pPr>
            <a:lvl2pPr marL="366078" indent="0">
              <a:buNone/>
              <a:defRPr sz="1000"/>
            </a:lvl2pPr>
            <a:lvl3pPr marL="732155" indent="0">
              <a:buNone/>
              <a:defRPr sz="800"/>
            </a:lvl3pPr>
            <a:lvl4pPr marL="1098235" indent="0">
              <a:buNone/>
              <a:defRPr sz="700"/>
            </a:lvl4pPr>
            <a:lvl5pPr marL="1464311" indent="0">
              <a:buNone/>
              <a:defRPr sz="700"/>
            </a:lvl5pPr>
            <a:lvl6pPr marL="1830389" indent="0">
              <a:buNone/>
              <a:defRPr sz="700"/>
            </a:lvl6pPr>
            <a:lvl7pPr marL="2196465" indent="0">
              <a:buNone/>
              <a:defRPr sz="700"/>
            </a:lvl7pPr>
            <a:lvl8pPr marL="2562544" indent="0">
              <a:buNone/>
              <a:defRPr sz="700"/>
            </a:lvl8pPr>
            <a:lvl9pPr marL="2928621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318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672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4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6" y="609600"/>
            <a:ext cx="8026399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3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86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376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970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23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52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820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17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581B5-CE63-4C0B-AF1D-F1A23F619540}" type="datetimeFigureOut">
              <a:rPr lang="en-IN" smtClean="0"/>
              <a:t>05-10-2021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163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219" tIns="36609" rIns="73219" bIns="36609" rtlCol="0" anchor="ctr"/>
          <a:lstStyle/>
          <a:p>
            <a:pPr algn="ctr" defTabSz="670985"/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49392"/>
            <a:ext cx="10972800" cy="685801"/>
          </a:xfrm>
          <a:prstGeom prst="rect">
            <a:avLst/>
          </a:prstGeom>
        </p:spPr>
        <p:txBody>
          <a:bodyPr vert="horz" lIns="73218" tIns="36609" rIns="73218" bIns="3660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0"/>
            <a:ext cx="10972800" cy="4876800"/>
          </a:xfrm>
          <a:prstGeom prst="rect">
            <a:avLst/>
          </a:prstGeom>
        </p:spPr>
        <p:txBody>
          <a:bodyPr vert="horz" lIns="73218" tIns="36609" rIns="73218" bIns="3660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4"/>
            <a:r>
              <a:rPr lang="en-US" dirty="0"/>
              <a:t> Third level</a:t>
            </a:r>
          </a:p>
          <a:p>
            <a:pPr lvl="6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219" tIns="36609" rIns="73219" bIns="36609" rtlCol="0" anchor="ctr"/>
          <a:lstStyle/>
          <a:p>
            <a:pPr algn="ctr" defTabSz="670985"/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96"/>
            <a:ext cx="3860800" cy="329183"/>
          </a:xfrm>
          <a:prstGeom prst="rect">
            <a:avLst/>
          </a:prstGeom>
        </p:spPr>
        <p:txBody>
          <a:bodyPr vert="horz" lIns="73218" tIns="36609" rIns="73218" bIns="36609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pPr defTabSz="670985"/>
            <a:fld id="{1D8BD707-D9CF-40AE-B4C6-C98DA3205C09}" type="datetimeFigureOut">
              <a:rPr lang="en-US" smtClean="0"/>
              <a:pPr defTabSz="670985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4" y="18296"/>
            <a:ext cx="5486401" cy="329183"/>
          </a:xfrm>
          <a:prstGeom prst="rect">
            <a:avLst/>
          </a:prstGeom>
        </p:spPr>
        <p:txBody>
          <a:bodyPr vert="horz" lIns="73218" tIns="36609" rIns="73218" bIns="36609" rtlCol="0" anchor="ctr"/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pPr defTabSz="670985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1" y="18296"/>
            <a:ext cx="1422400" cy="329183"/>
          </a:xfrm>
          <a:prstGeom prst="rect">
            <a:avLst/>
          </a:prstGeom>
        </p:spPr>
        <p:txBody>
          <a:bodyPr vert="horz" lIns="73218" tIns="36609" rIns="73218" bIns="36609" rtlCol="0" anchor="ctr"/>
          <a:lstStyle>
            <a:lvl1pPr algn="l">
              <a:defRPr sz="1100" b="1">
                <a:solidFill>
                  <a:srgbClr val="FFFFFF"/>
                </a:solidFill>
              </a:defRPr>
            </a:lvl1pPr>
          </a:lstStyle>
          <a:p>
            <a:pPr defTabSz="670985"/>
            <a:fld id="{B6F15528-21DE-4FAA-801E-634DDDAF4B2B}" type="slidenum">
              <a:rPr lang="en-US" smtClean="0"/>
              <a:pPr defTabSz="670985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7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732155" rtl="0" eaLnBrk="1" latinLnBrk="0" hangingPunct="1">
        <a:spcBef>
          <a:spcPct val="0"/>
        </a:spcBef>
        <a:buNone/>
        <a:defRPr sz="3000" b="1" kern="1200" spc="-81" baseline="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46432" indent="-146432" algn="l" defTabSz="732155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b="1" kern="1200">
          <a:solidFill>
            <a:srgbClr val="002060"/>
          </a:solidFill>
          <a:latin typeface="Microsoft JhengHei" pitchFamily="34" charset="-120"/>
          <a:ea typeface="+mn-ea"/>
          <a:cs typeface="+mn-cs"/>
        </a:defRPr>
      </a:lvl1pPr>
      <a:lvl2pPr marL="366078" indent="-146432" algn="l" defTabSz="732155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800" kern="1200">
          <a:solidFill>
            <a:srgbClr val="002060"/>
          </a:solidFill>
          <a:latin typeface="Microsoft JhengHei" pitchFamily="34" charset="-120"/>
          <a:ea typeface="+mn-ea"/>
          <a:cs typeface="+mn-cs"/>
        </a:defRPr>
      </a:lvl2pPr>
      <a:lvl3pPr marL="585724" indent="-146432" algn="l" defTabSz="732155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b="1" kern="1200">
          <a:solidFill>
            <a:srgbClr val="002060"/>
          </a:solidFill>
          <a:latin typeface="Microsoft JhengHei" pitchFamily="34" charset="-120"/>
          <a:ea typeface="+mn-ea"/>
          <a:cs typeface="+mn-cs"/>
        </a:defRPr>
      </a:lvl3pPr>
      <a:lvl4pPr marL="805371" indent="-146432" algn="l" defTabSz="732155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rgbClr val="002060"/>
          </a:solidFill>
          <a:latin typeface="Microsoft JhengHei" pitchFamily="34" charset="-120"/>
          <a:ea typeface="+mn-ea"/>
          <a:cs typeface="+mn-cs"/>
        </a:defRPr>
      </a:lvl4pPr>
      <a:lvl5pPr marL="951803" indent="-109824" algn="l" defTabSz="732155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600" b="1" kern="1200" baseline="0">
          <a:solidFill>
            <a:srgbClr val="002060"/>
          </a:solidFill>
          <a:latin typeface="Microsoft JhengHei" pitchFamily="34" charset="-120"/>
          <a:ea typeface="+mn-ea"/>
          <a:cs typeface="+mn-cs"/>
        </a:defRPr>
      </a:lvl5pPr>
      <a:lvl6pPr marL="1098235" indent="-146432" algn="l" defTabSz="732155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244665" indent="-146432" algn="l" defTabSz="732155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7pPr>
      <a:lvl8pPr marL="1391096" indent="-146432" algn="l" defTabSz="732155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1537527" indent="-146432" algn="l" defTabSz="732155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100" b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215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6078" algn="l" defTabSz="73215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2155" algn="l" defTabSz="73215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98235" algn="l" defTabSz="73215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464311" algn="l" defTabSz="73215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30389" algn="l" defTabSz="73215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196465" algn="l" defTabSz="73215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62544" algn="l" defTabSz="73215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28621" algn="l" defTabSz="73215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0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916" y="1122365"/>
            <a:ext cx="9972085" cy="1408401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4"/>
                </a:solidFill>
                <a:latin typeface="Century Schoolbook" panose="02040604050505020304" pitchFamily="18" charset="0"/>
              </a:rPr>
              <a:t>Machine Learning </a:t>
            </a:r>
            <a:br>
              <a:rPr lang="en-US" sz="4800" dirty="0">
                <a:solidFill>
                  <a:schemeClr val="accent4"/>
                </a:solidFill>
                <a:latin typeface="Century Schoolbook" panose="02040604050505020304" pitchFamily="18" charset="0"/>
              </a:rPr>
            </a:br>
            <a:r>
              <a:rPr lang="en-US" sz="4800" dirty="0">
                <a:solidFill>
                  <a:schemeClr val="accent4"/>
                </a:solidFill>
                <a:latin typeface="Century Schoolbook" panose="02040604050505020304" pitchFamily="18" charset="0"/>
              </a:rPr>
              <a:t>Foundations and Applications</a:t>
            </a:r>
            <a:endParaRPr lang="en-IN" sz="4800" dirty="0">
              <a:solidFill>
                <a:schemeClr val="accent4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4400" dirty="0" err="1">
                <a:latin typeface="Century Schoolbook" panose="02040604050505020304" pitchFamily="18" charset="0"/>
              </a:rPr>
              <a:t>Jiaul</a:t>
            </a:r>
            <a:r>
              <a:rPr lang="en-IN" sz="4400" dirty="0">
                <a:latin typeface="Century Schoolbook" panose="02040604050505020304" pitchFamily="18" charset="0"/>
              </a:rPr>
              <a:t> </a:t>
            </a:r>
            <a:r>
              <a:rPr lang="en-IN" sz="4400" dirty="0" smtClean="0">
                <a:latin typeface="Century Schoolbook" panose="02040604050505020304" pitchFamily="18" charset="0"/>
              </a:rPr>
              <a:t>Paik</a:t>
            </a:r>
            <a:endParaRPr lang="en-IN" sz="44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89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data shows relationship between object pairs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Therefore, centroid is often not valid in </a:t>
            </a:r>
            <a:r>
              <a:rPr lang="en-US" dirty="0" smtClean="0"/>
              <a:t>graph</a:t>
            </a:r>
          </a:p>
          <a:p>
            <a:endParaRPr lang="en-US" dirty="0"/>
          </a:p>
          <a:p>
            <a:pPr lvl="1"/>
            <a:r>
              <a:rPr lang="en-US" dirty="0"/>
              <a:t>What does centroid mean in your Facebook friend network?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How do you define the center in a graph?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3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2971801"/>
            <a:ext cx="5486400" cy="541215"/>
          </a:xfrm>
        </p:spPr>
        <p:txBody>
          <a:bodyPr/>
          <a:lstStyle/>
          <a:p>
            <a:r>
              <a:rPr lang="en-US" dirty="0"/>
              <a:t>Clustering Un-weighted Graph</a:t>
            </a:r>
          </a:p>
        </p:txBody>
      </p:sp>
    </p:spTree>
    <p:extLst>
      <p:ext uri="{BB962C8B-B14F-4D97-AF65-F5344CB8AC3E}">
        <p14:creationId xmlns:p14="http://schemas.microsoft.com/office/powerpoint/2010/main" val="316423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Clustering: </a:t>
            </a:r>
            <a:r>
              <a:rPr lang="en-US" dirty="0" smtClean="0"/>
              <a:t>Minimum Cut (or </a:t>
            </a:r>
            <a:r>
              <a:rPr lang="en-US" dirty="0" err="1" smtClean="0"/>
              <a:t>Mincut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697" y="1142999"/>
            <a:ext cx="2514600" cy="16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16702" y="2775519"/>
                <a:ext cx="819410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292934"/>
                    </a:solidFill>
                    <a:latin typeface="Arial"/>
                  </a:rPr>
                  <a:t>Min cut of a graph</a:t>
                </a:r>
              </a:p>
              <a:p>
                <a:pPr marL="742932" lvl="1" indent="-285744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292934"/>
                    </a:solidFill>
                    <a:latin typeface="Arial"/>
                  </a:rPr>
                  <a:t>Partition on nodes in two groups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29293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292934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>
                        <a:solidFill>
                          <a:srgbClr val="292934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292934"/>
                    </a:solidFill>
                    <a:latin typeface="Arial"/>
                  </a:rPr>
                  <a:t> so that the # edges between</a:t>
                </a:r>
              </a:p>
              <a:p>
                <a:pPr lvl="1"/>
                <a:r>
                  <a:rPr lang="en-US" dirty="0">
                    <a:solidFill>
                      <a:srgbClr val="292934"/>
                    </a:solidFill>
                    <a:latin typeface="Arial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29293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292934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>
                        <a:solidFill>
                          <a:srgbClr val="292934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29293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292934"/>
                    </a:solidFill>
                    <a:latin typeface="Arial"/>
                  </a:rPr>
                  <a:t> are minimized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02" y="2775519"/>
                <a:ext cx="8194103" cy="923330"/>
              </a:xfrm>
              <a:prstGeom prst="rect">
                <a:avLst/>
              </a:prstGeom>
              <a:blipFill>
                <a:blip r:embed="rId3"/>
                <a:stretch>
                  <a:fillRect l="-670" t="-3289"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965438" y="3962405"/>
            <a:ext cx="7468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2934"/>
                </a:solidFill>
                <a:latin typeface="Arial"/>
              </a:rPr>
              <a:t>Example</a:t>
            </a:r>
          </a:p>
          <a:p>
            <a:pPr lvl="1"/>
            <a:r>
              <a:rPr lang="en-US" dirty="0">
                <a:solidFill>
                  <a:srgbClr val="292934"/>
                </a:solidFill>
                <a:latin typeface="Arial"/>
              </a:rPr>
              <a:t>For the above graph, the min cut partition is </a:t>
            </a:r>
            <a:r>
              <a:rPr lang="en-US" b="1" dirty="0">
                <a:solidFill>
                  <a:srgbClr val="292934"/>
                </a:solidFill>
                <a:latin typeface="Arial"/>
              </a:rPr>
              <a:t>{</a:t>
            </a:r>
            <a:r>
              <a:rPr lang="en-US" b="1" dirty="0" err="1">
                <a:solidFill>
                  <a:srgbClr val="292934"/>
                </a:solidFill>
                <a:latin typeface="Arial"/>
              </a:rPr>
              <a:t>a,b,e,f</a:t>
            </a:r>
            <a:r>
              <a:rPr lang="en-US" b="1" dirty="0">
                <a:solidFill>
                  <a:srgbClr val="292934"/>
                </a:solidFill>
                <a:latin typeface="Arial"/>
              </a:rPr>
              <a:t>} and {</a:t>
            </a:r>
            <a:r>
              <a:rPr lang="en-US" b="1" dirty="0" err="1">
                <a:solidFill>
                  <a:srgbClr val="292934"/>
                </a:solidFill>
                <a:latin typeface="Arial"/>
              </a:rPr>
              <a:t>c,d,g,h</a:t>
            </a:r>
            <a:r>
              <a:rPr lang="en-US" b="1" dirty="0">
                <a:solidFill>
                  <a:srgbClr val="292934"/>
                </a:solidFill>
                <a:latin typeface="Arial"/>
              </a:rPr>
              <a:t>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05" y="4872287"/>
            <a:ext cx="1359168" cy="12121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4918054"/>
            <a:ext cx="1371600" cy="120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2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Clustering using </a:t>
            </a:r>
            <a:r>
              <a:rPr lang="en-US" dirty="0" err="1" smtClean="0"/>
              <a:t>Mincut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Use </a:t>
            </a:r>
            <a:r>
              <a:rPr lang="en-US" sz="2000" dirty="0"/>
              <a:t>a min cut algorithm to break a graph into two sets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Use </a:t>
            </a:r>
            <a:r>
              <a:rPr lang="en-US" sz="2000" dirty="0"/>
              <a:t>the min cut algorithm to further break the smaller </a:t>
            </a:r>
            <a:r>
              <a:rPr lang="en-US" sz="2000" dirty="0" smtClean="0"/>
              <a:t>graphs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Continue until the stopping condition is satisfied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6446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Karger’s</a:t>
            </a:r>
            <a:r>
              <a:rPr lang="en-US" dirty="0"/>
              <a:t> Min Cut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33600" y="1676400"/>
            <a:ext cx="7188186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Arial"/>
              </a:rPr>
              <a:t>The algorithm is based on edge contraction</a:t>
            </a:r>
          </a:p>
          <a:p>
            <a:endParaRPr lang="en-US" sz="2400" dirty="0">
              <a:solidFill>
                <a:srgbClr val="292934"/>
              </a:solidFill>
              <a:latin typeface="Arial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34"/>
                </a:solidFill>
                <a:latin typeface="Arial"/>
              </a:rPr>
              <a:t>Repeat until just two nodes </a:t>
            </a:r>
            <a:r>
              <a:rPr lang="en-US" sz="2400" dirty="0" smtClean="0">
                <a:solidFill>
                  <a:srgbClr val="292934"/>
                </a:solidFill>
                <a:latin typeface="Arial"/>
              </a:rPr>
              <a:t>remain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92934"/>
              </a:solidFill>
              <a:latin typeface="Arial"/>
            </a:endParaRPr>
          </a:p>
          <a:p>
            <a:pPr marL="914388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92934"/>
                </a:solidFill>
                <a:latin typeface="Arial"/>
              </a:rPr>
              <a:t>Pick an edge at </a:t>
            </a:r>
            <a:r>
              <a:rPr lang="en-US" sz="2400" dirty="0" smtClean="0">
                <a:solidFill>
                  <a:srgbClr val="292934"/>
                </a:solidFill>
                <a:latin typeface="Arial"/>
              </a:rPr>
              <a:t>random</a:t>
            </a:r>
          </a:p>
          <a:p>
            <a:pPr marL="914388" lvl="1" indent="-457200">
              <a:buFont typeface="+mj-lt"/>
              <a:buAutoNum type="arabicPeriod"/>
            </a:pPr>
            <a:endParaRPr lang="en-US" sz="2400" dirty="0">
              <a:solidFill>
                <a:srgbClr val="292934"/>
              </a:solidFill>
              <a:latin typeface="Arial"/>
            </a:endParaRPr>
          </a:p>
          <a:p>
            <a:pPr marL="914388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92934"/>
                </a:solidFill>
                <a:latin typeface="Arial"/>
              </a:rPr>
              <a:t>Collapse its two endpoints into a single node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endParaRPr lang="en-US" dirty="0">
              <a:solidFill>
                <a:srgbClr val="292934"/>
              </a:solidFill>
              <a:latin typeface="Arial"/>
            </a:endParaRPr>
          </a:p>
          <a:p>
            <a:pPr marL="742932" lvl="1" indent="-285744">
              <a:buFont typeface="Arial" panose="020B0604020202020204" pitchFamily="34" charset="0"/>
              <a:buChar char="•"/>
            </a:pPr>
            <a:endParaRPr lang="en-US" dirty="0">
              <a:solidFill>
                <a:srgbClr val="29293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181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Karger’s</a:t>
            </a:r>
            <a:r>
              <a:rPr lang="en-US" dirty="0"/>
              <a:t> Min Cut Algorithm: Example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1143001"/>
            <a:ext cx="1809751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991" y="2375585"/>
            <a:ext cx="1828800" cy="942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991" y="3654759"/>
            <a:ext cx="182880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991" y="5038805"/>
            <a:ext cx="1619251" cy="1038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582" y="1346969"/>
            <a:ext cx="1781175" cy="1019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841" y="2818496"/>
            <a:ext cx="1485900" cy="1000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6602" y="4788519"/>
            <a:ext cx="1581151" cy="24765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20999" y="1346968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92934"/>
                </a:solidFill>
                <a:latin typeface="Arial"/>
              </a:rPr>
              <a:t>14 edges to choose from</a:t>
            </a:r>
          </a:p>
          <a:p>
            <a:r>
              <a:rPr lang="en-US" sz="1200" dirty="0">
                <a:solidFill>
                  <a:srgbClr val="292934"/>
                </a:solidFill>
                <a:latin typeface="Arial"/>
              </a:rPr>
              <a:t>Pick b –f with </a:t>
            </a:r>
            <a:r>
              <a:rPr lang="en-US" sz="1200" dirty="0" err="1">
                <a:solidFill>
                  <a:srgbClr val="292934"/>
                </a:solidFill>
                <a:latin typeface="Arial"/>
              </a:rPr>
              <a:t>prob</a:t>
            </a:r>
            <a:r>
              <a:rPr lang="en-US" sz="1200" dirty="0">
                <a:solidFill>
                  <a:srgbClr val="292934"/>
                </a:solidFill>
                <a:latin typeface="Arial"/>
              </a:rPr>
              <a:t> 1/14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20999" y="2616238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92934"/>
                </a:solidFill>
                <a:latin typeface="Arial"/>
              </a:rPr>
              <a:t>13 edges to choose from</a:t>
            </a:r>
          </a:p>
          <a:p>
            <a:r>
              <a:rPr lang="en-US" sz="1200" dirty="0">
                <a:solidFill>
                  <a:srgbClr val="292934"/>
                </a:solidFill>
                <a:latin typeface="Arial"/>
              </a:rPr>
              <a:t>Pick g - h with </a:t>
            </a:r>
            <a:r>
              <a:rPr lang="en-US" sz="1200" dirty="0" err="1">
                <a:solidFill>
                  <a:srgbClr val="292934"/>
                </a:solidFill>
                <a:latin typeface="Arial"/>
              </a:rPr>
              <a:t>prob</a:t>
            </a:r>
            <a:r>
              <a:rPr lang="en-US" sz="1200" dirty="0">
                <a:solidFill>
                  <a:srgbClr val="292934"/>
                </a:solidFill>
                <a:latin typeface="Arial"/>
              </a:rPr>
              <a:t> 1/13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0999" y="3818621"/>
            <a:ext cx="191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92934"/>
                </a:solidFill>
                <a:latin typeface="Arial"/>
              </a:rPr>
              <a:t>12 edges to choose from</a:t>
            </a:r>
          </a:p>
          <a:p>
            <a:r>
              <a:rPr lang="en-US" sz="1200" dirty="0">
                <a:solidFill>
                  <a:srgbClr val="292934"/>
                </a:solidFill>
                <a:latin typeface="Arial"/>
              </a:rPr>
              <a:t>Pick d - </a:t>
            </a:r>
            <a:r>
              <a:rPr lang="en-US" sz="1200" dirty="0" err="1">
                <a:solidFill>
                  <a:srgbClr val="292934"/>
                </a:solidFill>
                <a:latin typeface="Arial"/>
              </a:rPr>
              <a:t>gh</a:t>
            </a:r>
            <a:r>
              <a:rPr lang="en-US" sz="1200" dirty="0">
                <a:solidFill>
                  <a:srgbClr val="292934"/>
                </a:solidFill>
                <a:latin typeface="Arial"/>
              </a:rPr>
              <a:t> with </a:t>
            </a:r>
            <a:r>
              <a:rPr lang="en-US" sz="1200" dirty="0" err="1">
                <a:solidFill>
                  <a:srgbClr val="292934"/>
                </a:solidFill>
                <a:latin typeface="Arial"/>
              </a:rPr>
              <a:t>prob</a:t>
            </a:r>
            <a:r>
              <a:rPr lang="en-US" sz="1200" dirty="0">
                <a:solidFill>
                  <a:srgbClr val="292934"/>
                </a:solidFill>
                <a:latin typeface="Arial"/>
              </a:rPr>
              <a:t> 2/12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77367" y="5327084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92934"/>
                </a:solidFill>
                <a:latin typeface="Arial"/>
              </a:rPr>
              <a:t>10 edges to choose from</a:t>
            </a:r>
          </a:p>
          <a:p>
            <a:r>
              <a:rPr lang="en-US" sz="1200" dirty="0">
                <a:solidFill>
                  <a:srgbClr val="292934"/>
                </a:solidFill>
                <a:latin typeface="Arial"/>
              </a:rPr>
              <a:t>Pick a - e with </a:t>
            </a:r>
            <a:r>
              <a:rPr lang="en-US" sz="1200" dirty="0" err="1">
                <a:solidFill>
                  <a:srgbClr val="292934"/>
                </a:solidFill>
                <a:latin typeface="Arial"/>
              </a:rPr>
              <a:t>prob</a:t>
            </a:r>
            <a:r>
              <a:rPr lang="en-US" sz="1200" dirty="0">
                <a:solidFill>
                  <a:srgbClr val="292934"/>
                </a:solidFill>
                <a:latin typeface="Arial"/>
              </a:rPr>
              <a:t> 1/10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01307" y="1498842"/>
            <a:ext cx="196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92934"/>
                </a:solidFill>
                <a:latin typeface="Arial"/>
              </a:rPr>
              <a:t>9 edges to choose from Pick ae – bf with </a:t>
            </a:r>
            <a:r>
              <a:rPr lang="en-US" sz="1200" dirty="0" err="1">
                <a:solidFill>
                  <a:srgbClr val="292934"/>
                </a:solidFill>
                <a:latin typeface="Arial"/>
              </a:rPr>
              <a:t>prob</a:t>
            </a:r>
            <a:r>
              <a:rPr lang="en-US" sz="1200" dirty="0">
                <a:solidFill>
                  <a:srgbClr val="292934"/>
                </a:solidFill>
                <a:latin typeface="Arial"/>
              </a:rPr>
              <a:t> 4/9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55285" y="3026008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92934"/>
                </a:solidFill>
                <a:latin typeface="Arial"/>
              </a:rPr>
              <a:t>5 edges to choose from</a:t>
            </a:r>
          </a:p>
          <a:p>
            <a:r>
              <a:rPr lang="en-US" sz="1200" dirty="0">
                <a:solidFill>
                  <a:srgbClr val="292934"/>
                </a:solidFill>
                <a:latin typeface="Arial"/>
              </a:rPr>
              <a:t>Pick c - </a:t>
            </a:r>
            <a:r>
              <a:rPr lang="en-US" sz="1200" dirty="0" err="1">
                <a:solidFill>
                  <a:srgbClr val="292934"/>
                </a:solidFill>
                <a:latin typeface="Arial"/>
              </a:rPr>
              <a:t>dgh</a:t>
            </a:r>
            <a:r>
              <a:rPr lang="en-US" sz="1200" dirty="0">
                <a:solidFill>
                  <a:srgbClr val="292934"/>
                </a:solidFill>
                <a:latin typeface="Arial"/>
              </a:rPr>
              <a:t> with </a:t>
            </a:r>
            <a:r>
              <a:rPr lang="en-US" sz="1200" dirty="0" err="1">
                <a:solidFill>
                  <a:srgbClr val="292934"/>
                </a:solidFill>
                <a:latin typeface="Arial"/>
              </a:rPr>
              <a:t>prob</a:t>
            </a:r>
            <a:r>
              <a:rPr lang="en-US" sz="1200" dirty="0">
                <a:solidFill>
                  <a:srgbClr val="292934"/>
                </a:solidFill>
                <a:latin typeface="Arial"/>
              </a:rPr>
              <a:t> 3/5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61880" y="4759174"/>
            <a:ext cx="1696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92934"/>
                </a:solidFill>
                <a:latin typeface="Arial"/>
              </a:rPr>
              <a:t>DONE: just two nodes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95620" y="5509942"/>
            <a:ext cx="3804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34"/>
                </a:solidFill>
                <a:latin typeface="Arial"/>
              </a:rPr>
              <a:t>Min cut value: </a:t>
            </a:r>
          </a:p>
          <a:p>
            <a:r>
              <a:rPr lang="en-US" sz="1400" dirty="0">
                <a:solidFill>
                  <a:srgbClr val="292934"/>
                </a:solidFill>
                <a:latin typeface="Arial"/>
              </a:rPr>
              <a:t># of parallel edges in the final two-node graph</a:t>
            </a:r>
          </a:p>
          <a:p>
            <a:endParaRPr lang="en-US" sz="1400" dirty="0">
              <a:solidFill>
                <a:srgbClr val="292934"/>
              </a:solidFill>
              <a:latin typeface="Arial"/>
            </a:endParaRPr>
          </a:p>
          <a:p>
            <a:r>
              <a:rPr lang="en-US" sz="1400" dirty="0">
                <a:solidFill>
                  <a:srgbClr val="292934"/>
                </a:solidFill>
                <a:latin typeface="Arial"/>
              </a:rPr>
              <a:t>For this example: min cut is 2</a:t>
            </a:r>
          </a:p>
        </p:txBody>
      </p:sp>
    </p:spTree>
    <p:extLst>
      <p:ext uri="{BB962C8B-B14F-4D97-AF65-F5344CB8AC3E}">
        <p14:creationId xmlns:p14="http://schemas.microsoft.com/office/powerpoint/2010/main" val="199630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1" grpId="0"/>
      <p:bldP spid="2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Karger’s</a:t>
            </a:r>
            <a:r>
              <a:rPr lang="en-US" dirty="0"/>
              <a:t> Min Cut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Important </a:t>
            </a:r>
            <a:r>
              <a:rPr lang="en-US" dirty="0" smtClean="0"/>
              <a:t>Note</a:t>
            </a:r>
          </a:p>
          <a:p>
            <a:endParaRPr lang="en-US" dirty="0"/>
          </a:p>
          <a:p>
            <a:pPr lvl="1"/>
            <a:r>
              <a:rPr lang="en-US" sz="2000" dirty="0"/>
              <a:t>It is a randomized algorithm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Therefore, for good result do the following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2832" y="3466459"/>
            <a:ext cx="56567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91" indent="-342891">
              <a:buFont typeface="+mj-lt"/>
              <a:buAutoNum type="arabicPeriod"/>
            </a:pPr>
            <a:r>
              <a:rPr lang="en-US" sz="2400" dirty="0">
                <a:solidFill>
                  <a:srgbClr val="292934"/>
                </a:solidFill>
                <a:latin typeface="Arial"/>
              </a:rPr>
              <a:t>Run </a:t>
            </a:r>
            <a:r>
              <a:rPr lang="en-US" sz="2400" dirty="0" err="1">
                <a:solidFill>
                  <a:srgbClr val="292934"/>
                </a:solidFill>
                <a:latin typeface="Arial"/>
              </a:rPr>
              <a:t>Karger’s</a:t>
            </a:r>
            <a:r>
              <a:rPr lang="en-US" sz="2400" dirty="0">
                <a:solidFill>
                  <a:srgbClr val="292934"/>
                </a:solidFill>
                <a:latin typeface="Arial"/>
              </a:rPr>
              <a:t> algorithm multiple times</a:t>
            </a:r>
          </a:p>
          <a:p>
            <a:pPr lvl="1"/>
            <a:r>
              <a:rPr lang="en-US" sz="2400" dirty="0">
                <a:solidFill>
                  <a:srgbClr val="292934"/>
                </a:solidFill>
                <a:latin typeface="Arial"/>
              </a:rPr>
              <a:t>(it will produce multiple cuts</a:t>
            </a:r>
            <a:r>
              <a:rPr lang="en-US" sz="2400" dirty="0" smtClean="0">
                <a:solidFill>
                  <a:srgbClr val="292934"/>
                </a:solidFill>
                <a:latin typeface="Arial"/>
              </a:rPr>
              <a:t>)</a:t>
            </a:r>
          </a:p>
          <a:p>
            <a:pPr lvl="1"/>
            <a:endParaRPr lang="en-US" sz="2400" dirty="0">
              <a:solidFill>
                <a:srgbClr val="292934"/>
              </a:solidFill>
              <a:latin typeface="Arial"/>
            </a:endParaRPr>
          </a:p>
          <a:p>
            <a:pPr marL="342891" indent="-342891">
              <a:buFont typeface="+mj-lt"/>
              <a:buAutoNum type="arabicPeriod"/>
            </a:pPr>
            <a:r>
              <a:rPr lang="en-US" sz="2400" dirty="0">
                <a:solidFill>
                  <a:srgbClr val="292934"/>
                </a:solidFill>
                <a:latin typeface="Arial"/>
              </a:rPr>
              <a:t>Take the cut with minimum value</a:t>
            </a:r>
          </a:p>
        </p:txBody>
      </p:sp>
    </p:spTree>
    <p:extLst>
      <p:ext uri="{BB962C8B-B14F-4D97-AF65-F5344CB8AC3E}">
        <p14:creationId xmlns:p14="http://schemas.microsoft.com/office/powerpoint/2010/main" val="244617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0" y="2895601"/>
            <a:ext cx="5257800" cy="541215"/>
          </a:xfrm>
        </p:spPr>
        <p:txBody>
          <a:bodyPr/>
          <a:lstStyle/>
          <a:p>
            <a:r>
              <a:rPr lang="en-US" dirty="0"/>
              <a:t>Clustering Weighted Graph</a:t>
            </a:r>
          </a:p>
        </p:txBody>
      </p:sp>
    </p:spTree>
    <p:extLst>
      <p:ext uri="{BB962C8B-B14F-4D97-AF65-F5344CB8AC3E}">
        <p14:creationId xmlns:p14="http://schemas.microsoft.com/office/powerpoint/2010/main" val="305764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9753600" cy="5562600"/>
          </a:xfrm>
          <a:noFill/>
          <a:ln/>
        </p:spPr>
        <p:txBody>
          <a:bodyPr vert="horz" lIns="92075" tIns="46039" rIns="92075" bIns="46039" rtlCol="0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zh-CN" sz="2000" dirty="0">
                <a:ea typeface="宋体" panose="02010600030101010101" pitchFamily="2" charset="-122"/>
              </a:rPr>
              <a:t>Agglomerative (bottom-up)</a:t>
            </a:r>
          </a:p>
          <a:p>
            <a:pPr>
              <a:spcBef>
                <a:spcPct val="0"/>
              </a:spcBef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Start with each object being a single cluster</a:t>
            </a:r>
          </a:p>
          <a:p>
            <a:pPr lvl="1">
              <a:spcBef>
                <a:spcPct val="0"/>
              </a:spcBef>
            </a:pPr>
            <a:endParaRPr lang="en-US" altLang="zh-CN" sz="1600" dirty="0"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Gradually merge two most similar clusters</a:t>
            </a:r>
          </a:p>
          <a:p>
            <a:pPr lvl="1">
              <a:spcBef>
                <a:spcPct val="0"/>
              </a:spcBef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219645" lvl="1" indent="0">
              <a:spcBef>
                <a:spcPct val="0"/>
              </a:spcBef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  </a:t>
            </a:r>
          </a:p>
          <a:p>
            <a:pPr marL="219645" lvl="1" indent="0">
              <a:spcBef>
                <a:spcPct val="0"/>
              </a:spcBef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dirty="0">
                <a:ea typeface="宋体" panose="02010600030101010101" pitchFamily="2" charset="-122"/>
              </a:rPr>
              <a:t>Divisive (top-down)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Start out with all objects in the same cluster.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endParaRPr lang="en-US" altLang="zh-CN" sz="1600" dirty="0">
              <a:ea typeface="宋体" panose="02010600030101010101" pitchFamily="2" charset="-122"/>
            </a:endParaRP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Then in each step of the algorithm do the following</a:t>
            </a:r>
          </a:p>
          <a:p>
            <a:pPr lvl="2">
              <a:lnSpc>
                <a:spcPct val="80000"/>
              </a:lnSpc>
              <a:spcBef>
                <a:spcPct val="5000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Partition the cluster into two smaller clusters maximizing the distance</a:t>
            </a:r>
          </a:p>
        </p:txBody>
      </p:sp>
      <p:sp>
        <p:nvSpPr>
          <p:cNvPr id="927747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338176"/>
            <a:ext cx="10972800" cy="541214"/>
          </a:xfrm>
        </p:spPr>
        <p:txBody>
          <a:bodyPr/>
          <a:lstStyle/>
          <a:p>
            <a:r>
              <a:rPr lang="en-US" altLang="en-US" dirty="0"/>
              <a:t>Hierarchical Clustering algorithms</a:t>
            </a:r>
          </a:p>
        </p:txBody>
      </p:sp>
    </p:spTree>
    <p:extLst>
      <p:ext uri="{BB962C8B-B14F-4D97-AF65-F5344CB8AC3E}">
        <p14:creationId xmlns:p14="http://schemas.microsoft.com/office/powerpoint/2010/main" val="363136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229600" cy="31261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Hierarchical Clustering: </a:t>
            </a:r>
            <a:r>
              <a:rPr lang="en-US" dirty="0"/>
              <a:t>Important Notes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62537" lvl="1" indent="-342891">
              <a:spcBef>
                <a:spcPct val="50000"/>
              </a:spcBef>
              <a:buFont typeface="+mj-lt"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Does not require the number of clusters in advance</a:t>
            </a:r>
          </a:p>
          <a:p>
            <a:pPr marL="562537" lvl="1" indent="-342891">
              <a:spcBef>
                <a:spcPct val="50000"/>
              </a:spcBef>
              <a:buFont typeface="+mj-lt"/>
              <a:buAutoNum type="arabicPeriod"/>
            </a:pPr>
            <a:endParaRPr lang="en-US" altLang="zh-CN" dirty="0">
              <a:ea typeface="宋体" panose="02010600030101010101" pitchFamily="2" charset="-122"/>
            </a:endParaRPr>
          </a:p>
          <a:p>
            <a:pPr marL="562537" lvl="1" indent="-342891">
              <a:spcBef>
                <a:spcPct val="50000"/>
              </a:spcBef>
              <a:buFont typeface="+mj-lt"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 Needs a termination/readout condition </a:t>
            </a:r>
          </a:p>
          <a:p>
            <a:pPr lvl="2"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   Could be distance threshold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9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1E70-4350-4F83-8F70-81541F24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Today’s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493D7-1C7D-408B-A2A3-8090C486E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Unsupervised </a:t>
            </a:r>
            <a:r>
              <a:rPr lang="en-IN" dirty="0" smtClean="0"/>
              <a:t>Learning: Graph Clustering</a:t>
            </a:r>
          </a:p>
          <a:p>
            <a:endParaRPr lang="en-IN" dirty="0" smtClean="0"/>
          </a:p>
          <a:p>
            <a:pPr lvl="1"/>
            <a:r>
              <a:rPr lang="en-IN" dirty="0" smtClean="0"/>
              <a:t>Minimum cut</a:t>
            </a:r>
          </a:p>
          <a:p>
            <a:pPr lvl="1"/>
            <a:endParaRPr lang="en-IN" dirty="0"/>
          </a:p>
          <a:p>
            <a:pPr lvl="1"/>
            <a:r>
              <a:rPr lang="en-IN" dirty="0" smtClean="0"/>
              <a:t>Hierarchical clustering</a:t>
            </a:r>
          </a:p>
          <a:p>
            <a:pPr lvl="1"/>
            <a:endParaRPr lang="en-IN" dirty="0"/>
          </a:p>
          <a:p>
            <a:pPr lvl="1"/>
            <a:r>
              <a:rPr lang="en-IN" dirty="0" smtClean="0"/>
              <a:t>Spectral Clustering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382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the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Hierarchical Agglomerative Clustering (HAC)</a:t>
            </a:r>
          </a:p>
          <a:p>
            <a:endParaRPr lang="en-US" dirty="0"/>
          </a:p>
          <a:p>
            <a:r>
              <a:rPr lang="en-US" dirty="0"/>
              <a:t>And for simple reasons</a:t>
            </a:r>
          </a:p>
          <a:p>
            <a:pPr lvl="1"/>
            <a:r>
              <a:rPr lang="en-US" dirty="0"/>
              <a:t>Simpler</a:t>
            </a:r>
          </a:p>
          <a:p>
            <a:pPr lvl="1"/>
            <a:r>
              <a:rPr lang="en-US" dirty="0"/>
              <a:t>Widely used</a:t>
            </a:r>
          </a:p>
        </p:txBody>
      </p:sp>
    </p:spTree>
    <p:extLst>
      <p:ext uri="{BB962C8B-B14F-4D97-AF65-F5344CB8AC3E}">
        <p14:creationId xmlns:p14="http://schemas.microsoft.com/office/powerpoint/2010/main" val="349645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81000"/>
            <a:ext cx="8382000" cy="990600"/>
          </a:xfrm>
        </p:spPr>
        <p:txBody>
          <a:bodyPr/>
          <a:lstStyle/>
          <a:p>
            <a:r>
              <a:rPr lang="en-US" altLang="en-US" sz="3200" dirty="0"/>
              <a:t>Hierarchical Agglomerative Clustering (HAC)</a:t>
            </a:r>
          </a:p>
        </p:txBody>
      </p:sp>
      <p:sp>
        <p:nvSpPr>
          <p:cNvPr id="87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1800" dirty="0"/>
              <a:t>Define a similarity function for determining the similarity of two instances.</a:t>
            </a:r>
          </a:p>
          <a:p>
            <a:endParaRPr lang="en-US" altLang="en-US" sz="1800" dirty="0"/>
          </a:p>
          <a:p>
            <a:r>
              <a:rPr lang="en-US" altLang="en-US" sz="1800" dirty="0"/>
              <a:t>Starts with all instances in a separate cluster </a:t>
            </a:r>
          </a:p>
          <a:p>
            <a:endParaRPr lang="en-US" altLang="en-US" sz="1800" dirty="0"/>
          </a:p>
          <a:p>
            <a:r>
              <a:rPr lang="en-US" altLang="en-US" sz="1800" dirty="0"/>
              <a:t>Then repeatedly joins the two clusters that are most similar</a:t>
            </a:r>
          </a:p>
          <a:p>
            <a:endParaRPr lang="en-US" altLang="en-US" sz="1800" dirty="0"/>
          </a:p>
          <a:p>
            <a:r>
              <a:rPr lang="en-US" altLang="en-US" sz="1800" dirty="0"/>
              <a:t>The history of merging forms a hierarchy (called </a:t>
            </a:r>
            <a:r>
              <a:rPr lang="en-US" altLang="en-US" sz="1800" dirty="0" err="1"/>
              <a:t>dendogram</a:t>
            </a:r>
            <a:r>
              <a:rPr lang="en-US" altLang="en-US" sz="1800" dirty="0"/>
              <a:t>).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267204"/>
            <a:ext cx="2626384" cy="2066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7982484" y="38862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44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730DF-FFBF-4157-8D66-2A65B43DB4B6}" type="slidenum">
              <a:rPr lang="en-US" altLang="en-US">
                <a:latin typeface="Arial"/>
              </a:rPr>
              <a:pPr/>
              <a:t>22</a:t>
            </a:fld>
            <a:endParaRPr lang="en-US" altLang="en-US">
              <a:latin typeface="Arial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Hierarchical Clustering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585" indent="-609585"/>
            <a:r>
              <a:rPr lang="en-US" altLang="en-US" dirty="0"/>
              <a:t>The important question</a:t>
            </a:r>
          </a:p>
          <a:p>
            <a:pPr marL="609585" indent="-609585"/>
            <a:endParaRPr lang="en-US" altLang="en-US" dirty="0"/>
          </a:p>
          <a:p>
            <a:pPr marL="457189" lvl="1" indent="0">
              <a:buNone/>
            </a:pPr>
            <a:r>
              <a:rPr lang="en-US" altLang="en-US" dirty="0"/>
              <a:t>    How do you determine the “nearness” of clusters?</a:t>
            </a:r>
          </a:p>
          <a:p>
            <a:pPr marL="990575" lvl="1" indent="-533387">
              <a:buFont typeface="Monotype Sorts" pitchFamily="2" charset="2"/>
              <a:buAutoNum type="arabicPeriod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0567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Closest pair</a:t>
            </a:r>
            <a:r>
              <a:rPr lang="en-US" altLang="en-US"/>
              <a:t> of clusters</a:t>
            </a:r>
          </a:p>
        </p:txBody>
      </p:sp>
      <p:sp>
        <p:nvSpPr>
          <p:cNvPr id="85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Many variants to defining closest pair of clusters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  <a:p>
            <a:r>
              <a:rPr lang="en-US" altLang="en-US" b="1" dirty="0">
                <a:sym typeface="Symbol" panose="05050102010706020507" pitchFamily="18" charset="2"/>
              </a:rPr>
              <a:t>Single-link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Distance of the </a:t>
            </a:r>
            <a:r>
              <a:rPr lang="en-US" altLang="en-US" i="1" dirty="0">
                <a:sym typeface="Symbol" panose="05050102010706020507" pitchFamily="18" charset="2"/>
              </a:rPr>
              <a:t>“</a:t>
            </a:r>
            <a:r>
              <a:rPr lang="en-US" altLang="en-US" dirty="0">
                <a:sym typeface="Symbol" panose="05050102010706020507" pitchFamily="18" charset="2"/>
              </a:rPr>
              <a:t>closest” points (single-link)</a:t>
            </a: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b="1" dirty="0">
                <a:sym typeface="Symbol" panose="05050102010706020507" pitchFamily="18" charset="2"/>
              </a:rPr>
              <a:t>Complete-link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Distance of the “furthest” points</a:t>
            </a: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b="1" dirty="0">
                <a:sym typeface="Symbol" panose="05050102010706020507" pitchFamily="18" charset="2"/>
              </a:rPr>
              <a:t>Average-link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Average distance between pairs of elements</a:t>
            </a: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5153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Single Link Agglomerative Clustering</a:t>
            </a:r>
          </a:p>
        </p:txBody>
      </p:sp>
      <p:sp>
        <p:nvSpPr>
          <p:cNvPr id="85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000" dirty="0"/>
              <a:t>Use maximum similarity of pairs:</a:t>
            </a:r>
          </a:p>
          <a:p>
            <a:endParaRPr lang="en-US" altLang="en-US" sz="3000" dirty="0"/>
          </a:p>
          <a:p>
            <a:endParaRPr lang="en-US" altLang="en-US" sz="3000" dirty="0"/>
          </a:p>
        </p:txBody>
      </p:sp>
      <p:graphicFrame>
        <p:nvGraphicFramePr>
          <p:cNvPr id="856068" name="Object 4"/>
          <p:cNvGraphicFramePr>
            <a:graphicFrameLocks noChangeAspect="1"/>
          </p:cNvGraphicFramePr>
          <p:nvPr/>
        </p:nvGraphicFramePr>
        <p:xfrm>
          <a:off x="2514600" y="1905004"/>
          <a:ext cx="6161088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" name="Equation" r:id="rId3" imgW="1752480" imgH="317160" progId="Equation.3">
                  <p:embed/>
                </p:oleObj>
              </mc:Choice>
              <mc:Fallback>
                <p:oleObj name="Equation" r:id="rId3" imgW="1752480" imgH="317160" progId="Equation.3">
                  <p:embed/>
                  <p:pic>
                    <p:nvPicPr>
                      <p:cNvPr id="8560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905004"/>
                        <a:ext cx="6161088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val 1"/>
          <p:cNvSpPr/>
          <p:nvPr/>
        </p:nvSpPr>
        <p:spPr>
          <a:xfrm>
            <a:off x="2743200" y="3733800"/>
            <a:ext cx="1066800" cy="137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2934"/>
              </a:solidFill>
              <a:latin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5181600" y="3733800"/>
            <a:ext cx="1143000" cy="137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2934"/>
              </a:solidFill>
              <a:latin typeface="Arial"/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3124200" y="4114800"/>
            <a:ext cx="182880" cy="182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2934"/>
              </a:solidFill>
              <a:latin typeface="Arial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093720" y="4572000"/>
            <a:ext cx="182880" cy="182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2934"/>
              </a:solidFill>
              <a:latin typeface="Arial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443529" y="4263212"/>
            <a:ext cx="182880" cy="182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2934"/>
              </a:solidFill>
              <a:latin typeface="Arial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661660" y="4572285"/>
            <a:ext cx="182880" cy="182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2934"/>
              </a:solidFill>
              <a:latin typeface="Arial"/>
            </a:endParaRPr>
          </a:p>
        </p:txBody>
      </p:sp>
      <p:cxnSp>
        <p:nvCxnSpPr>
          <p:cNvPr id="6" name="Straight Connector 5"/>
          <p:cNvCxnSpPr>
            <a:stCxn id="4" idx="7"/>
            <a:endCxn id="9" idx="2"/>
          </p:cNvCxnSpPr>
          <p:nvPr/>
        </p:nvCxnSpPr>
        <p:spPr>
          <a:xfrm>
            <a:off x="3280302" y="4141582"/>
            <a:ext cx="2163231" cy="213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6"/>
            <a:endCxn id="10" idx="3"/>
          </p:cNvCxnSpPr>
          <p:nvPr/>
        </p:nvCxnSpPr>
        <p:spPr>
          <a:xfrm>
            <a:off x="3307080" y="4206245"/>
            <a:ext cx="2381363" cy="522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6"/>
          </p:cNvCxnSpPr>
          <p:nvPr/>
        </p:nvCxnSpPr>
        <p:spPr>
          <a:xfrm flipV="1">
            <a:off x="3276605" y="4446093"/>
            <a:ext cx="2166929" cy="217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4"/>
          </p:cNvCxnSpPr>
          <p:nvPr/>
        </p:nvCxnSpPr>
        <p:spPr>
          <a:xfrm>
            <a:off x="3185160" y="4754884"/>
            <a:ext cx="2503283" cy="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91000" y="403860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292934"/>
                </a:solidFill>
                <a:latin typeface="Arial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31579" y="4800605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292934"/>
                </a:solidFill>
                <a:latin typeface="Arial"/>
              </a:rPr>
              <a:t>10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60064" y="452138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292934"/>
                </a:solidFill>
                <a:latin typeface="Arial"/>
              </a:rPr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17765" y="432079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292934"/>
                </a:solidFill>
                <a:latin typeface="Arial"/>
              </a:rPr>
              <a:t>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26149" y="51849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2934"/>
                </a:solidFill>
                <a:latin typeface="Arial"/>
              </a:rPr>
              <a:t>Cluster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90543" y="5257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2934"/>
                </a:solidFill>
                <a:latin typeface="Arial"/>
              </a:rPr>
              <a:t>Cluster 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43205" y="6019800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2934"/>
                </a:solidFill>
                <a:latin typeface="Arial"/>
              </a:rPr>
              <a:t>Distance between Cluster 1 and 2:  3</a:t>
            </a:r>
          </a:p>
        </p:txBody>
      </p:sp>
    </p:spTree>
    <p:extLst>
      <p:ext uri="{BB962C8B-B14F-4D97-AF65-F5344CB8AC3E}">
        <p14:creationId xmlns:p14="http://schemas.microsoft.com/office/powerpoint/2010/main" val="402847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397727" y="237667"/>
            <a:ext cx="10972800" cy="685801"/>
          </a:xfrm>
        </p:spPr>
        <p:txBody>
          <a:bodyPr/>
          <a:lstStyle/>
          <a:p>
            <a:r>
              <a:rPr lang="en-US" altLang="en-US" dirty="0"/>
              <a:t>Single Link Example</a:t>
            </a:r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2F1B696C-8FCB-4E6C-8962-226C3DD5C77B}"/>
              </a:ext>
            </a:extLst>
          </p:cNvPr>
          <p:cNvGrpSpPr>
            <a:grpSpLocks/>
          </p:cNvGrpSpPr>
          <p:nvPr/>
        </p:nvGrpSpPr>
        <p:grpSpPr bwMode="auto">
          <a:xfrm>
            <a:off x="989013" y="1752600"/>
            <a:ext cx="7353300" cy="4046538"/>
            <a:chOff x="623" y="1104"/>
            <a:chExt cx="4632" cy="2549"/>
          </a:xfrm>
        </p:grpSpPr>
        <p:sp>
          <p:nvSpPr>
            <p:cNvPr id="22" name="Line 4">
              <a:extLst>
                <a:ext uri="{FF2B5EF4-FFF2-40B4-BE49-F238E27FC236}">
                  <a16:creationId xmlns:a16="http://schemas.microsoft.com/office/drawing/2014/main" id="{CD597B39-2DA3-405E-8731-278FCBDC2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4" y="1104"/>
              <a:ext cx="0" cy="25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3" name="Line 5">
              <a:extLst>
                <a:ext uri="{FF2B5EF4-FFF2-40B4-BE49-F238E27FC236}">
                  <a16:creationId xmlns:a16="http://schemas.microsoft.com/office/drawing/2014/main" id="{5ABC1DE4-B93A-4464-9DE0-05ACA32DD0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3" y="3653"/>
              <a:ext cx="46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</p:grpSp>
      <p:sp>
        <p:nvSpPr>
          <p:cNvPr id="24" name="Oval 6">
            <a:extLst>
              <a:ext uri="{FF2B5EF4-FFF2-40B4-BE49-F238E27FC236}">
                <a16:creationId xmlns:a16="http://schemas.microsoft.com/office/drawing/2014/main" id="{1A5C59CE-E0EB-46A3-B781-6CFAA5006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5" name="Oval 7">
            <a:extLst>
              <a:ext uri="{FF2B5EF4-FFF2-40B4-BE49-F238E27FC236}">
                <a16:creationId xmlns:a16="http://schemas.microsoft.com/office/drawing/2014/main" id="{259A6A09-21A3-4487-9189-BD009C833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6" name="Oval 8">
            <a:extLst>
              <a:ext uri="{FF2B5EF4-FFF2-40B4-BE49-F238E27FC236}">
                <a16:creationId xmlns:a16="http://schemas.microsoft.com/office/drawing/2014/main" id="{09582EC5-55E9-4D81-A3EB-9B274E8FA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2672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" name="Oval 9">
            <a:extLst>
              <a:ext uri="{FF2B5EF4-FFF2-40B4-BE49-F238E27FC236}">
                <a16:creationId xmlns:a16="http://schemas.microsoft.com/office/drawing/2014/main" id="{0B49B865-347D-4977-AEB5-03F67B78E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2672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8" name="Oval 10">
            <a:extLst>
              <a:ext uri="{FF2B5EF4-FFF2-40B4-BE49-F238E27FC236}">
                <a16:creationId xmlns:a16="http://schemas.microsoft.com/office/drawing/2014/main" id="{5A937331-C528-4DF0-A05D-4E5274C07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9" name="Oval 11">
            <a:extLst>
              <a:ext uri="{FF2B5EF4-FFF2-40B4-BE49-F238E27FC236}">
                <a16:creationId xmlns:a16="http://schemas.microsoft.com/office/drawing/2014/main" id="{FFFB6975-98E6-476F-B4DF-6BE80E677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" name="Oval 12">
            <a:extLst>
              <a:ext uri="{FF2B5EF4-FFF2-40B4-BE49-F238E27FC236}">
                <a16:creationId xmlns:a16="http://schemas.microsoft.com/office/drawing/2014/main" id="{478E7AAD-43F4-47C5-88B1-38AC7609B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2672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1" name="Oval 13">
            <a:extLst>
              <a:ext uri="{FF2B5EF4-FFF2-40B4-BE49-F238E27FC236}">
                <a16:creationId xmlns:a16="http://schemas.microsoft.com/office/drawing/2014/main" id="{99635569-3CA0-4BD9-87E5-2038C73C5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0787" y="42672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2" name="Oval 14">
            <a:extLst>
              <a:ext uri="{FF2B5EF4-FFF2-40B4-BE49-F238E27FC236}">
                <a16:creationId xmlns:a16="http://schemas.microsoft.com/office/drawing/2014/main" id="{29D23005-5A07-4D37-95B9-584D71DE6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362200"/>
            <a:ext cx="1143000" cy="685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3" name="Oval 15">
            <a:extLst>
              <a:ext uri="{FF2B5EF4-FFF2-40B4-BE49-F238E27FC236}">
                <a16:creationId xmlns:a16="http://schemas.microsoft.com/office/drawing/2014/main" id="{372C9753-B839-4C95-985E-BE2BBBFCD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962400"/>
            <a:ext cx="1524000" cy="685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4" name="Oval 16">
            <a:extLst>
              <a:ext uri="{FF2B5EF4-FFF2-40B4-BE49-F238E27FC236}">
                <a16:creationId xmlns:a16="http://schemas.microsoft.com/office/drawing/2014/main" id="{2F2C1E53-ECE2-4D95-A29B-032E2CD59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362200"/>
            <a:ext cx="1027906" cy="685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5" name="Oval 17">
            <a:extLst>
              <a:ext uri="{FF2B5EF4-FFF2-40B4-BE49-F238E27FC236}">
                <a16:creationId xmlns:a16="http://schemas.microsoft.com/office/drawing/2014/main" id="{5BFD02A2-623D-4845-9B10-2C31D5EAE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3962400"/>
            <a:ext cx="1524000" cy="685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6" name="Oval 18">
            <a:extLst>
              <a:ext uri="{FF2B5EF4-FFF2-40B4-BE49-F238E27FC236}">
                <a16:creationId xmlns:a16="http://schemas.microsoft.com/office/drawing/2014/main" id="{50BFB361-999F-48BE-8B5C-BCCAB5026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209800"/>
            <a:ext cx="4114800" cy="9906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7" name="Oval 19">
            <a:extLst>
              <a:ext uri="{FF2B5EF4-FFF2-40B4-BE49-F238E27FC236}">
                <a16:creationId xmlns:a16="http://schemas.microsoft.com/office/drawing/2014/main" id="{1BC73524-E19F-44FB-937E-4CA8E98BA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810000"/>
            <a:ext cx="4114800" cy="9906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8" name="Oval 20">
            <a:extLst>
              <a:ext uri="{FF2B5EF4-FFF2-40B4-BE49-F238E27FC236}">
                <a16:creationId xmlns:a16="http://schemas.microsoft.com/office/drawing/2014/main" id="{8C9B5101-E8B4-40B2-A633-046ABBAA3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8" y="1612900"/>
            <a:ext cx="4876800" cy="36576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7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Single Link Clustering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9803" y="1447800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92934"/>
                </a:solidFill>
                <a:latin typeface="Arial"/>
              </a:rPr>
              <a:t>Chain or elongated clusters</a:t>
            </a:r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>
            <a:off x="3276604" y="3128899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>
              <a:solidFill>
                <a:srgbClr val="292934"/>
              </a:solidFill>
              <a:latin typeface="Arial"/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3505204" y="3128899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>
              <a:solidFill>
                <a:srgbClr val="292934"/>
              </a:solidFill>
              <a:latin typeface="Arial"/>
            </a:endParaRPr>
          </a:p>
        </p:txBody>
      </p:sp>
      <p:sp>
        <p:nvSpPr>
          <p:cNvPr id="19" name="Oval 10"/>
          <p:cNvSpPr>
            <a:spLocks noChangeArrowheads="1"/>
          </p:cNvSpPr>
          <p:nvPr/>
        </p:nvSpPr>
        <p:spPr bwMode="auto">
          <a:xfrm>
            <a:off x="4038604" y="3128899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>
              <a:solidFill>
                <a:srgbClr val="292934"/>
              </a:solidFill>
              <a:latin typeface="Arial"/>
            </a:endParaRPr>
          </a:p>
        </p:txBody>
      </p:sp>
      <p:sp>
        <p:nvSpPr>
          <p:cNvPr id="20" name="Oval 11"/>
          <p:cNvSpPr>
            <a:spLocks noChangeArrowheads="1"/>
          </p:cNvSpPr>
          <p:nvPr/>
        </p:nvSpPr>
        <p:spPr bwMode="auto">
          <a:xfrm>
            <a:off x="4648204" y="3128899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>
              <a:solidFill>
                <a:srgbClr val="292934"/>
              </a:solidFill>
              <a:latin typeface="Arial"/>
            </a:endParaRPr>
          </a:p>
        </p:txBody>
      </p:sp>
      <p:sp>
        <p:nvSpPr>
          <p:cNvPr id="23" name="Oval 14"/>
          <p:cNvSpPr>
            <a:spLocks noChangeArrowheads="1"/>
          </p:cNvSpPr>
          <p:nvPr/>
        </p:nvSpPr>
        <p:spPr bwMode="auto">
          <a:xfrm>
            <a:off x="2971804" y="3129692"/>
            <a:ext cx="849979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en-US">
              <a:solidFill>
                <a:srgbClr val="292934"/>
              </a:solidFill>
              <a:latin typeface="Arial"/>
            </a:endParaRPr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3962400" y="3129692"/>
            <a:ext cx="102790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en-US">
              <a:solidFill>
                <a:srgbClr val="292934"/>
              </a:solidFill>
              <a:latin typeface="Arial"/>
            </a:endParaRPr>
          </a:p>
        </p:txBody>
      </p:sp>
      <p:sp>
        <p:nvSpPr>
          <p:cNvPr id="27" name="Oval 18"/>
          <p:cNvSpPr>
            <a:spLocks noChangeArrowheads="1"/>
          </p:cNvSpPr>
          <p:nvPr/>
        </p:nvSpPr>
        <p:spPr bwMode="auto">
          <a:xfrm>
            <a:off x="2743200" y="3129692"/>
            <a:ext cx="2514600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en-US">
              <a:solidFill>
                <a:srgbClr val="292934"/>
              </a:solidFill>
              <a:latin typeface="Arial"/>
            </a:endParaRPr>
          </a:p>
        </p:txBody>
      </p:sp>
      <p:cxnSp>
        <p:nvCxnSpPr>
          <p:cNvPr id="6" name="Straight Arrow Connector 5"/>
          <p:cNvCxnSpPr>
            <a:stCxn id="15" idx="4"/>
          </p:cNvCxnSpPr>
          <p:nvPr/>
        </p:nvCxnSpPr>
        <p:spPr>
          <a:xfrm>
            <a:off x="3404443" y="3651317"/>
            <a:ext cx="634161" cy="10730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20" idx="5"/>
          </p:cNvCxnSpPr>
          <p:nvPr/>
        </p:nvCxnSpPr>
        <p:spPr>
          <a:xfrm flipH="1">
            <a:off x="4114803" y="3574811"/>
            <a:ext cx="751635" cy="11495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667005" y="4873828"/>
            <a:ext cx="4190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292934"/>
                </a:solidFill>
                <a:latin typeface="Arial"/>
              </a:rPr>
              <a:t>They are far apart, yet they are in the same cluster</a:t>
            </a:r>
          </a:p>
        </p:txBody>
      </p:sp>
    </p:spTree>
    <p:extLst>
      <p:ext uri="{BB962C8B-B14F-4D97-AF65-F5344CB8AC3E}">
        <p14:creationId xmlns:p14="http://schemas.microsoft.com/office/powerpoint/2010/main" val="14023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3216"/>
            <a:ext cx="8229600" cy="800101"/>
          </a:xfrm>
        </p:spPr>
        <p:txBody>
          <a:bodyPr/>
          <a:lstStyle/>
          <a:p>
            <a:r>
              <a:rPr lang="en-US" altLang="en-US" dirty="0"/>
              <a:t>Complete Link Agglomerative Clustering</a:t>
            </a:r>
          </a:p>
        </p:txBody>
      </p:sp>
      <p:sp>
        <p:nvSpPr>
          <p:cNvPr id="85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Use minimum similarity of pairs: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r>
              <a:rPr lang="en-US" altLang="en-US" sz="1600" dirty="0"/>
              <a:t>Makes “tighter,” spherical clusters that are typically preferable.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</p:txBody>
      </p:sp>
      <p:graphicFrame>
        <p:nvGraphicFramePr>
          <p:cNvPr id="858116" name="Object 4"/>
          <p:cNvGraphicFramePr>
            <a:graphicFrameLocks noChangeAspect="1"/>
          </p:cNvGraphicFramePr>
          <p:nvPr/>
        </p:nvGraphicFramePr>
        <p:xfrm>
          <a:off x="2514604" y="2057400"/>
          <a:ext cx="6151563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8" name="Equation" r:id="rId3" imgW="1752480" imgH="304560" progId="Equation.3">
                  <p:embed/>
                </p:oleObj>
              </mc:Choice>
              <mc:Fallback>
                <p:oleObj name="Equation" r:id="rId3" imgW="1752480" imgH="304560" progId="Equation.3">
                  <p:embed/>
                  <p:pic>
                    <p:nvPicPr>
                      <p:cNvPr id="8581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4" y="2057400"/>
                        <a:ext cx="6151563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val 4"/>
          <p:cNvSpPr/>
          <p:nvPr/>
        </p:nvSpPr>
        <p:spPr>
          <a:xfrm>
            <a:off x="2743200" y="3212068"/>
            <a:ext cx="1066800" cy="137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2934"/>
              </a:solidFill>
              <a:latin typeface="Arial"/>
            </a:endParaRPr>
          </a:p>
        </p:txBody>
      </p:sp>
      <p:sp>
        <p:nvSpPr>
          <p:cNvPr id="6" name="Oval 5"/>
          <p:cNvSpPr/>
          <p:nvPr/>
        </p:nvSpPr>
        <p:spPr>
          <a:xfrm>
            <a:off x="5181600" y="3212068"/>
            <a:ext cx="1143000" cy="137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2934"/>
              </a:solidFill>
              <a:latin typeface="Arial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124200" y="3593068"/>
            <a:ext cx="182880" cy="182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2934"/>
              </a:solidFill>
              <a:latin typeface="Arial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093720" y="4050268"/>
            <a:ext cx="182880" cy="182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2934"/>
              </a:solidFill>
              <a:latin typeface="Arial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443529" y="3741480"/>
            <a:ext cx="182880" cy="182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2934"/>
              </a:solidFill>
              <a:latin typeface="Arial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661660" y="4050553"/>
            <a:ext cx="182880" cy="182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2934"/>
              </a:solidFill>
              <a:latin typeface="Arial"/>
            </a:endParaRPr>
          </a:p>
        </p:txBody>
      </p:sp>
      <p:cxnSp>
        <p:nvCxnSpPr>
          <p:cNvPr id="11" name="Straight Connector 10"/>
          <p:cNvCxnSpPr>
            <a:stCxn id="7" idx="7"/>
            <a:endCxn id="9" idx="2"/>
          </p:cNvCxnSpPr>
          <p:nvPr/>
        </p:nvCxnSpPr>
        <p:spPr>
          <a:xfrm>
            <a:off x="3280302" y="3619850"/>
            <a:ext cx="2163231" cy="213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6"/>
            <a:endCxn id="10" idx="3"/>
          </p:cNvCxnSpPr>
          <p:nvPr/>
        </p:nvCxnSpPr>
        <p:spPr>
          <a:xfrm>
            <a:off x="3307080" y="3684513"/>
            <a:ext cx="2381363" cy="522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6"/>
          </p:cNvCxnSpPr>
          <p:nvPr/>
        </p:nvCxnSpPr>
        <p:spPr>
          <a:xfrm flipV="1">
            <a:off x="3276605" y="3924361"/>
            <a:ext cx="2166929" cy="217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4"/>
          </p:cNvCxnSpPr>
          <p:nvPr/>
        </p:nvCxnSpPr>
        <p:spPr>
          <a:xfrm>
            <a:off x="3185160" y="4233152"/>
            <a:ext cx="2503283" cy="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91000" y="351687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292934"/>
                </a:solidFill>
                <a:latin typeface="Arial"/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31579" y="427887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292934"/>
                </a:solidFill>
                <a:latin typeface="Arial"/>
              </a:rPr>
              <a:t>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60064" y="399964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292934"/>
                </a:solidFill>
                <a:latin typeface="Arial"/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17765" y="379906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292934"/>
                </a:solidFill>
                <a:latin typeface="Arial"/>
              </a:rPr>
              <a:t>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26149" y="46632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2934"/>
                </a:solidFill>
                <a:latin typeface="Arial"/>
              </a:rPr>
              <a:t>Cluster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90543" y="47360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2934"/>
                </a:solidFill>
                <a:latin typeface="Arial"/>
              </a:rPr>
              <a:t>Cluster 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43205" y="5498068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2934"/>
                </a:solidFill>
                <a:latin typeface="Arial"/>
              </a:rPr>
              <a:t>Distance between Cluster 1 and 2:  10</a:t>
            </a:r>
          </a:p>
        </p:txBody>
      </p:sp>
    </p:spTree>
    <p:extLst>
      <p:ext uri="{BB962C8B-B14F-4D97-AF65-F5344CB8AC3E}">
        <p14:creationId xmlns:p14="http://schemas.microsoft.com/office/powerpoint/2010/main" val="321964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3483" y="215216"/>
            <a:ext cx="10972800" cy="685801"/>
          </a:xfrm>
        </p:spPr>
        <p:txBody>
          <a:bodyPr/>
          <a:lstStyle/>
          <a:p>
            <a:r>
              <a:rPr lang="en-US" altLang="en-US" dirty="0"/>
              <a:t>Complete Link Example</a:t>
            </a:r>
          </a:p>
        </p:txBody>
      </p:sp>
      <p:grpSp>
        <p:nvGrpSpPr>
          <p:cNvPr id="21" name="Group 3">
            <a:extLst>
              <a:ext uri="{FF2B5EF4-FFF2-40B4-BE49-F238E27FC236}">
                <a16:creationId xmlns:a16="http://schemas.microsoft.com/office/drawing/2014/main" id="{55C9BDB6-C6BE-4D83-A211-4906B148CC58}"/>
              </a:ext>
            </a:extLst>
          </p:cNvPr>
          <p:cNvGrpSpPr>
            <a:grpSpLocks/>
          </p:cNvGrpSpPr>
          <p:nvPr/>
        </p:nvGrpSpPr>
        <p:grpSpPr bwMode="auto">
          <a:xfrm>
            <a:off x="989013" y="1752600"/>
            <a:ext cx="7353300" cy="4046538"/>
            <a:chOff x="623" y="1104"/>
            <a:chExt cx="4632" cy="2549"/>
          </a:xfrm>
        </p:grpSpPr>
        <p:sp>
          <p:nvSpPr>
            <p:cNvPr id="22" name="Line 4">
              <a:extLst>
                <a:ext uri="{FF2B5EF4-FFF2-40B4-BE49-F238E27FC236}">
                  <a16:creationId xmlns:a16="http://schemas.microsoft.com/office/drawing/2014/main" id="{96FDB830-8BB2-45CA-AEE4-01D8E0373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4" y="1104"/>
              <a:ext cx="0" cy="25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3" name="Line 5">
              <a:extLst>
                <a:ext uri="{FF2B5EF4-FFF2-40B4-BE49-F238E27FC236}">
                  <a16:creationId xmlns:a16="http://schemas.microsoft.com/office/drawing/2014/main" id="{D3060CFB-E659-4727-88AA-7447BB7F02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3" y="3653"/>
              <a:ext cx="46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</p:grpSp>
      <p:sp>
        <p:nvSpPr>
          <p:cNvPr id="24" name="Oval 6">
            <a:extLst>
              <a:ext uri="{FF2B5EF4-FFF2-40B4-BE49-F238E27FC236}">
                <a16:creationId xmlns:a16="http://schemas.microsoft.com/office/drawing/2014/main" id="{A5CA2CF4-F1B5-4D9F-9FA3-0B848D3D6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5" name="Oval 7">
            <a:extLst>
              <a:ext uri="{FF2B5EF4-FFF2-40B4-BE49-F238E27FC236}">
                <a16:creationId xmlns:a16="http://schemas.microsoft.com/office/drawing/2014/main" id="{79C71A84-7883-4D85-9E65-87FCC1D45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6" name="Oval 8">
            <a:extLst>
              <a:ext uri="{FF2B5EF4-FFF2-40B4-BE49-F238E27FC236}">
                <a16:creationId xmlns:a16="http://schemas.microsoft.com/office/drawing/2014/main" id="{C7D065BF-2260-4001-973D-892A6C9B6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8862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7" name="Oval 9">
            <a:extLst>
              <a:ext uri="{FF2B5EF4-FFF2-40B4-BE49-F238E27FC236}">
                <a16:creationId xmlns:a16="http://schemas.microsoft.com/office/drawing/2014/main" id="{B9979AB4-5546-429F-B25C-3D2D3770F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38862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8" name="Oval 10">
            <a:extLst>
              <a:ext uri="{FF2B5EF4-FFF2-40B4-BE49-F238E27FC236}">
                <a16:creationId xmlns:a16="http://schemas.microsoft.com/office/drawing/2014/main" id="{04C72170-AC17-4049-BB8B-74806C60E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9" name="Oval 11">
            <a:extLst>
              <a:ext uri="{FF2B5EF4-FFF2-40B4-BE49-F238E27FC236}">
                <a16:creationId xmlns:a16="http://schemas.microsoft.com/office/drawing/2014/main" id="{456C25CE-5F49-4E38-834B-E91BC60B8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0" name="Oval 12">
            <a:extLst>
              <a:ext uri="{FF2B5EF4-FFF2-40B4-BE49-F238E27FC236}">
                <a16:creationId xmlns:a16="http://schemas.microsoft.com/office/drawing/2014/main" id="{94D4FD7C-90D2-44AF-ADC1-D13E7A156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1148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1" name="Oval 13">
            <a:extLst>
              <a:ext uri="{FF2B5EF4-FFF2-40B4-BE49-F238E27FC236}">
                <a16:creationId xmlns:a16="http://schemas.microsoft.com/office/drawing/2014/main" id="{41FBCB64-9118-4AB3-8BF8-B101E50DD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1148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2" name="Oval 14">
            <a:extLst>
              <a:ext uri="{FF2B5EF4-FFF2-40B4-BE49-F238E27FC236}">
                <a16:creationId xmlns:a16="http://schemas.microsoft.com/office/drawing/2014/main" id="{480A9801-48E7-44CB-B503-A9AEDDFF3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362200"/>
            <a:ext cx="1524000" cy="685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3" name="Oval 15">
            <a:extLst>
              <a:ext uri="{FF2B5EF4-FFF2-40B4-BE49-F238E27FC236}">
                <a16:creationId xmlns:a16="http://schemas.microsoft.com/office/drawing/2014/main" id="{BAF2E91E-96C1-4489-BE80-DCB44A5D7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810000"/>
            <a:ext cx="1524000" cy="685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4" name="Oval 16">
            <a:extLst>
              <a:ext uri="{FF2B5EF4-FFF2-40B4-BE49-F238E27FC236}">
                <a16:creationId xmlns:a16="http://schemas.microsoft.com/office/drawing/2014/main" id="{A5823ED3-2A76-4693-BCD7-31023EBB2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362200"/>
            <a:ext cx="1524000" cy="685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5" name="Oval 17">
            <a:extLst>
              <a:ext uri="{FF2B5EF4-FFF2-40B4-BE49-F238E27FC236}">
                <a16:creationId xmlns:a16="http://schemas.microsoft.com/office/drawing/2014/main" id="{287EDA1D-8D4F-4664-9AFD-03924E69B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3581400"/>
            <a:ext cx="1524000" cy="685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6" name="Oval 18">
            <a:extLst>
              <a:ext uri="{FF2B5EF4-FFF2-40B4-BE49-F238E27FC236}">
                <a16:creationId xmlns:a16="http://schemas.microsoft.com/office/drawing/2014/main" id="{5AEA633A-AE3A-4739-996C-2209CF5BC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2057400"/>
            <a:ext cx="2057400" cy="2819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7" name="Oval 19">
            <a:extLst>
              <a:ext uri="{FF2B5EF4-FFF2-40B4-BE49-F238E27FC236}">
                <a16:creationId xmlns:a16="http://schemas.microsoft.com/office/drawing/2014/main" id="{2223FC1A-6402-40BC-8D1F-566DBC70F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513" y="2055813"/>
            <a:ext cx="2057400" cy="2819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8" name="Oval 20">
            <a:extLst>
              <a:ext uri="{FF2B5EF4-FFF2-40B4-BE49-F238E27FC236}">
                <a16:creationId xmlns:a16="http://schemas.microsoft.com/office/drawing/2014/main" id="{8AA32F78-4719-476F-B200-2A24BB725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12900"/>
            <a:ext cx="4876800" cy="36576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9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in Detail: Single Link Clustering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873" y="1374174"/>
            <a:ext cx="8308308" cy="524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3048001"/>
            <a:ext cx="6553200" cy="541215"/>
          </a:xfrm>
        </p:spPr>
        <p:txBody>
          <a:bodyPr>
            <a:normAutofit/>
          </a:bodyPr>
          <a:lstStyle/>
          <a:p>
            <a:r>
              <a:rPr lang="en-US" dirty="0"/>
              <a:t>Clustering Graph/Network Data</a:t>
            </a:r>
          </a:p>
        </p:txBody>
      </p:sp>
    </p:spTree>
    <p:extLst>
      <p:ext uri="{BB962C8B-B14F-4D97-AF65-F5344CB8AC3E}">
        <p14:creationId xmlns:p14="http://schemas.microsoft.com/office/powerpoint/2010/main" val="410302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in Detail: Single Link Clustering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81" y="1224221"/>
            <a:ext cx="8716662" cy="531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2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in Detail: Single Link Clustering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37" y="1256657"/>
            <a:ext cx="8865072" cy="52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2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in Detail: Single Link Clustering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639" y="1383957"/>
            <a:ext cx="8678047" cy="50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1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1E70-4350-4F83-8F70-81541F24D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6" y="2466072"/>
            <a:ext cx="10515600" cy="732155"/>
          </a:xfrm>
        </p:spPr>
        <p:txBody>
          <a:bodyPr/>
          <a:lstStyle/>
          <a:p>
            <a:pPr algn="ctr"/>
            <a:r>
              <a:rPr lang="en-IN" dirty="0" smtClean="0"/>
              <a:t>Spectral Clustering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4053016" y="5536712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Slides </a:t>
            </a:r>
            <a:r>
              <a:rPr lang="en-IN" dirty="0" smtClean="0"/>
              <a:t>credit:</a:t>
            </a:r>
            <a:r>
              <a:rPr lang="en-IN" dirty="0" smtClean="0"/>
              <a:t> </a:t>
            </a:r>
            <a:r>
              <a:rPr lang="en-IN" dirty="0" smtClean="0"/>
              <a:t>David Sontag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449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Spectral Clustering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31" y="1544080"/>
            <a:ext cx="8530410" cy="477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Spectral Clustering: Examples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933" y="1691074"/>
            <a:ext cx="6766354" cy="48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6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Spectral Clustering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Group points based on links in the graph 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233" y="2158184"/>
            <a:ext cx="86772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5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Creating Graph from n-dimensional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Use Gaussian Kernel to compute similarity between objects </a:t>
            </a:r>
            <a:r>
              <a:rPr lang="en-IN" dirty="0" err="1" smtClean="0"/>
              <a:t>i</a:t>
            </a:r>
            <a:r>
              <a:rPr lang="en-IN" dirty="0" smtClean="0"/>
              <a:t> and j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</a:t>
            </a:r>
          </a:p>
          <a:p>
            <a:pPr marL="0" indent="0">
              <a:buNone/>
            </a:pPr>
            <a:endParaRPr lang="en-IN" dirty="0"/>
          </a:p>
          <a:p>
            <a:endParaRPr lang="en-IN" dirty="0" smtClean="0"/>
          </a:p>
          <a:p>
            <a:r>
              <a:rPr lang="en-IN" dirty="0" smtClean="0"/>
              <a:t>Possible Graphs:</a:t>
            </a:r>
          </a:p>
          <a:p>
            <a:pPr lvl="1"/>
            <a:r>
              <a:rPr lang="en-IN" dirty="0" smtClean="0"/>
              <a:t>Fully connected</a:t>
            </a:r>
          </a:p>
          <a:p>
            <a:pPr lvl="1"/>
            <a:r>
              <a:rPr lang="en-IN" dirty="0" smtClean="0"/>
              <a:t>Connect only k-nearest neighbours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703" y="2284198"/>
            <a:ext cx="3959053" cy="1008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046" y="4105227"/>
            <a:ext cx="40386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1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Image Segmentation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98" y="1097284"/>
            <a:ext cx="6670074" cy="502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8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not </a:t>
            </a:r>
            <a:r>
              <a:rPr lang="en-IN" dirty="0" smtClean="0"/>
              <a:t>minimum </a:t>
            </a:r>
            <a:r>
              <a:rPr lang="en-IN" dirty="0" smtClean="0"/>
              <a:t>cut?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766" y="1600585"/>
            <a:ext cx="65817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6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Graph/Network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we talked about data as n-dimensional point</a:t>
            </a:r>
          </a:p>
          <a:p>
            <a:endParaRPr lang="en-US" dirty="0"/>
          </a:p>
          <a:p>
            <a:r>
              <a:rPr lang="en-US" dirty="0"/>
              <a:t>What about the following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pPr lvl="1"/>
            <a:r>
              <a:rPr lang="en-US" dirty="0"/>
              <a:t>Facebook friendship network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Communities in question-answering website like </a:t>
            </a:r>
            <a:r>
              <a:rPr lang="en-US" dirty="0" err="1" smtClean="0"/>
              <a:t>Quora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Protein interaction network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74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Graph Partitioning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860" y="1097284"/>
            <a:ext cx="8718280" cy="51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3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929" y="105637"/>
            <a:ext cx="10515600" cy="732155"/>
          </a:xfrm>
        </p:spPr>
        <p:txBody>
          <a:bodyPr/>
          <a:lstStyle/>
          <a:p>
            <a:r>
              <a:rPr lang="en-IN" dirty="0" smtClean="0"/>
              <a:t>Useful Terminologies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81" y="1075038"/>
            <a:ext cx="6787686" cy="537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8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Graph Cut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01" y="1097284"/>
            <a:ext cx="8637502" cy="525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6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Normalized cut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62" y="1097284"/>
            <a:ext cx="8033031" cy="521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0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Solving Normalized Cut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1749"/>
                <a:ext cx="10515600" cy="484255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IN" dirty="0" smtClean="0"/>
                  <a:t>Weight of the cut</a:t>
                </a:r>
              </a:p>
              <a:p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 smtClean="0"/>
              </a:p>
              <a:p>
                <a:pPr lvl="1"/>
                <a:r>
                  <a:rPr lang="en-IN" b="0" dirty="0" smtClean="0"/>
                  <a:t>W is the weight matrix</a:t>
                </a:r>
              </a:p>
              <a:p>
                <a:pPr lvl="1"/>
                <a:endParaRPr lang="en-IN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labels</m:t>
                    </m:r>
                  </m:oMath>
                </a14:m>
                <a:r>
                  <a:rPr lang="en-IN" b="0" dirty="0" smtClean="0"/>
                  <a:t> of the points</a:t>
                </a:r>
              </a:p>
              <a:p>
                <a:pPr marL="0" indent="0">
                  <a:buNone/>
                </a:pPr>
                <a:endParaRPr lang="en-IN" b="1" dirty="0" smtClean="0"/>
              </a:p>
              <a:p>
                <a:pPr marL="0" indent="0">
                  <a:buNone/>
                </a:pPr>
                <a:r>
                  <a:rPr lang="en-IN" dirty="0" smtClean="0"/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𝒊𝒇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IN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IN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dirty="0"/>
                  <a:t> </a:t>
                </a:r>
                <a:r>
                  <a:rPr lang="en-IN" dirty="0" smtClean="0"/>
                  <a:t>      Otherwise it is 0</a:t>
                </a:r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1749"/>
                <a:ext cx="10515600" cy="4842554"/>
              </a:xfrm>
              <a:blipFill>
                <a:blip r:embed="rId2"/>
                <a:stretch>
                  <a:fillRect l="-1043" t="-31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90" y="1864197"/>
            <a:ext cx="6656816" cy="10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572" y="240329"/>
            <a:ext cx="10515600" cy="732155"/>
          </a:xfrm>
        </p:spPr>
        <p:txBody>
          <a:bodyPr/>
          <a:lstStyle/>
          <a:p>
            <a:r>
              <a:rPr lang="en-IN" dirty="0" smtClean="0"/>
              <a:t>Solving Normalized Cut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77" y="1115684"/>
            <a:ext cx="10030727" cy="23003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019432" y="3682361"/>
                <a:ext cx="1622367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32" y="3682361"/>
                <a:ext cx="1622367" cy="9380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916195" y="3867846"/>
            <a:ext cx="2656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(diagonal matrix)</a:t>
            </a:r>
            <a:endParaRPr lang="en-IN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019432" y="4831405"/>
            <a:ext cx="94484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rgbClr val="0070C0"/>
                </a:solidFill>
              </a:rPr>
              <a:t>D – W = L is called the Graph Laplacian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rgbClr val="0070C0"/>
                </a:solidFill>
              </a:rPr>
              <a:t>By property, L is positive semi-definite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rgbClr val="0070C0"/>
                </a:solidFill>
              </a:rPr>
              <a:t>The smallest eigenvalue is always 0 and the corresponding eigenvector is 1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41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41561"/>
            <a:ext cx="10515600" cy="732155"/>
          </a:xfrm>
        </p:spPr>
        <p:txBody>
          <a:bodyPr/>
          <a:lstStyle/>
          <a:p>
            <a:r>
              <a:rPr lang="en-IN" dirty="0"/>
              <a:t>Solving Normalized Cut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61535"/>
                <a:ext cx="10900719" cy="5288692"/>
              </a:xfrm>
            </p:spPr>
            <p:txBody>
              <a:bodyPr/>
              <a:lstStyle/>
              <a:p>
                <a:r>
                  <a:rPr lang="en-IN" dirty="0" smtClean="0"/>
                  <a:t>Condition for balancing </a:t>
                </a:r>
              </a:p>
              <a:p>
                <a:pPr marL="0" indent="0">
                  <a:buNone/>
                </a:pPr>
                <a:r>
                  <a:rPr lang="en-IN" dirty="0"/>
                  <a:t> </a:t>
                </a:r>
                <a:r>
                  <a:rPr lang="en-IN" dirty="0" smtClean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IN" b="1" dirty="0" smtClean="0"/>
              </a:p>
              <a:p>
                <a:pPr marL="0" indent="0">
                  <a:buNone/>
                </a:pPr>
                <a:endParaRPr lang="en-IN" b="1" dirty="0" smtClean="0"/>
              </a:p>
              <a:p>
                <a:r>
                  <a:rPr lang="en-IN" dirty="0" smtClean="0"/>
                  <a:t>Moreover,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IN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 smtClean="0"/>
                  <a:t>are real numbers, so we need to normalize them. Thus we need</a:t>
                </a:r>
              </a:p>
              <a:p>
                <a:pPr marL="0" indent="0">
                  <a:buNone/>
                </a:pPr>
                <a:r>
                  <a:rPr lang="en-IN" dirty="0"/>
                  <a:t> </a:t>
                </a:r>
                <a:r>
                  <a:rPr lang="en-IN" dirty="0" smtClean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𝑫𝒛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endParaRPr lang="en-IN" dirty="0" smtClean="0"/>
              </a:p>
              <a:p>
                <a:r>
                  <a:rPr lang="en-IN" dirty="0" smtClean="0"/>
                  <a:t>The resulting optimization problem </a:t>
                </a:r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61535"/>
                <a:ext cx="10900719" cy="5288692"/>
              </a:xfrm>
              <a:blipFill>
                <a:blip r:embed="rId2"/>
                <a:stretch>
                  <a:fillRect l="-950" t="-2191" r="-6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38" y="5465419"/>
            <a:ext cx="9566367" cy="8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3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Solving Normalized Cut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30" y="1068718"/>
            <a:ext cx="9571550" cy="9812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199502"/>
            <a:ext cx="9871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One can easily find the following solution using Lagrange multiplier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470189" y="2810695"/>
                <a:ext cx="311219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2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IN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IN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IN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32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IN" sz="3200" b="1" i="1" smtClean="0">
                          <a:latin typeface="Cambria Math" panose="02040503050406030204" pitchFamily="18" charset="0"/>
                        </a:rPr>
                        <m:t>𝒅𝒛</m:t>
                      </m:r>
                    </m:oMath>
                  </m:oMathPara>
                </a14:m>
                <a:endParaRPr lang="en-IN" sz="3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189" y="2810695"/>
                <a:ext cx="311219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80030" y="4028302"/>
                <a:ext cx="10429458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000" dirty="0" smtClean="0">
                    <a:solidFill>
                      <a:schemeClr val="accent6"/>
                    </a:solidFill>
                  </a:rPr>
                  <a:t>The </a:t>
                </a:r>
                <a:r>
                  <a:rPr lang="en-IN" sz="2000" dirty="0">
                    <a:solidFill>
                      <a:schemeClr val="accent6"/>
                    </a:solidFill>
                  </a:rPr>
                  <a:t>e</a:t>
                </a:r>
                <a:r>
                  <a:rPr lang="en-IN" sz="2000" dirty="0" smtClean="0">
                    <a:solidFill>
                      <a:schemeClr val="accent6"/>
                    </a:solidFill>
                  </a:rPr>
                  <a:t>igenvector with smallest eigenvalue (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000" dirty="0" smtClean="0">
                    <a:solidFill>
                      <a:schemeClr val="accent6"/>
                    </a:solidFill>
                  </a:rPr>
                  <a:t>) is always the constant vector z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2000" dirty="0" smtClean="0">
                  <a:solidFill>
                    <a:schemeClr val="accent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000" dirty="0" smtClean="0">
                    <a:solidFill>
                      <a:schemeClr val="accent6"/>
                    </a:solidFill>
                  </a:rPr>
                  <a:t>This does not satisfy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IN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IN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1=0</m:t>
                    </m:r>
                  </m:oMath>
                </a14:m>
                <a:r>
                  <a:rPr lang="en-IN" sz="2000" dirty="0" smtClean="0">
                    <a:solidFill>
                      <a:schemeClr val="accent6"/>
                    </a:solidFill>
                  </a:rPr>
                  <a:t>, but the second smallest eigenvector does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2000" dirty="0" smtClean="0">
                  <a:solidFill>
                    <a:schemeClr val="accent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000" dirty="0" smtClean="0">
                    <a:solidFill>
                      <a:schemeClr val="accent6"/>
                    </a:solidFill>
                  </a:rPr>
                  <a:t>Our goal is to minimize the objective, hence we take the second smallest eigenvector</a:t>
                </a:r>
                <a:endParaRPr lang="en-IN" sz="2000" dirty="0">
                  <a:solidFill>
                    <a:schemeClr val="accent6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20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30" y="4028302"/>
                <a:ext cx="10429458" cy="1938992"/>
              </a:xfrm>
              <a:prstGeom prst="rect">
                <a:avLst/>
              </a:prstGeom>
              <a:blipFill>
                <a:blip r:embed="rId4"/>
                <a:stretch>
                  <a:fillRect l="-526" t="-18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32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Two-way Normalized Cut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8" y="1316381"/>
            <a:ext cx="94964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3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Portioning using 2</a:t>
            </a:r>
            <a:r>
              <a:rPr lang="en-IN" baseline="30000" dirty="0" smtClean="0"/>
              <a:t>nd</a:t>
            </a:r>
            <a:r>
              <a:rPr lang="en-IN" dirty="0" smtClean="0"/>
              <a:t> Eigenvector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eigenvector takes continuous values</a:t>
            </a:r>
          </a:p>
          <a:p>
            <a:pPr lvl="1"/>
            <a:r>
              <a:rPr lang="en-US" dirty="0" smtClean="0"/>
              <a:t>Difficult to find a </a:t>
            </a:r>
            <a:r>
              <a:rPr lang="en-US" dirty="0"/>
              <a:t>clear threshold to </a:t>
            </a:r>
            <a:r>
              <a:rPr lang="en-US" dirty="0" smtClean="0"/>
              <a:t>split</a:t>
            </a:r>
          </a:p>
          <a:p>
            <a:pPr lvl="1"/>
            <a:endParaRPr lang="en-US" dirty="0"/>
          </a:p>
          <a:p>
            <a:r>
              <a:rPr lang="en-US" dirty="0" smtClean="0"/>
              <a:t>How to choose splitting threshold? </a:t>
            </a:r>
          </a:p>
          <a:p>
            <a:pPr lvl="1"/>
            <a:r>
              <a:rPr lang="en-US" dirty="0"/>
              <a:t>Pick the median value as splitting point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Look for the splitting point that has the minimum </a:t>
            </a:r>
            <a:r>
              <a:rPr lang="en-US" dirty="0" smtClean="0"/>
              <a:t>Normalized cut value:</a:t>
            </a:r>
          </a:p>
          <a:p>
            <a:pPr marL="1371577" lvl="2" indent="-457200">
              <a:buFont typeface="+mj-lt"/>
              <a:buAutoNum type="arabicPeriod"/>
            </a:pPr>
            <a:r>
              <a:rPr lang="en-US" dirty="0" smtClean="0"/>
              <a:t>Choose </a:t>
            </a:r>
            <a:r>
              <a:rPr lang="en-US" dirty="0"/>
              <a:t>n possible splitting points. </a:t>
            </a:r>
            <a:endParaRPr lang="en-US" dirty="0" smtClean="0"/>
          </a:p>
          <a:p>
            <a:pPr marL="1371577" lvl="2" indent="-457200">
              <a:buFont typeface="+mj-lt"/>
              <a:buAutoNum type="arabicPeriod"/>
            </a:pPr>
            <a:r>
              <a:rPr lang="en-US" dirty="0" smtClean="0"/>
              <a:t>Compute Normalized cut </a:t>
            </a:r>
            <a:r>
              <a:rPr lang="en-US" dirty="0"/>
              <a:t>value. </a:t>
            </a:r>
            <a:endParaRPr lang="en-US" dirty="0" smtClean="0"/>
          </a:p>
          <a:p>
            <a:pPr marL="1371577" lvl="2" indent="-457200">
              <a:buFont typeface="+mj-lt"/>
              <a:buAutoNum type="arabicPeriod"/>
            </a:pPr>
            <a:r>
              <a:rPr lang="en-US" dirty="0" smtClean="0"/>
              <a:t>Pick </a:t>
            </a:r>
            <a:r>
              <a:rPr lang="en-US" dirty="0"/>
              <a:t>minimum.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172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Friendship Graph/Network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1676400"/>
            <a:ext cx="7467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7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You Want to Solve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coherent groups</a:t>
            </a:r>
          </a:p>
          <a:p>
            <a:pPr lvl="1"/>
            <a:r>
              <a:rPr lang="en-US" dirty="0"/>
              <a:t>friend circles in Facebook</a:t>
            </a:r>
          </a:p>
          <a:p>
            <a:r>
              <a:rPr lang="en-US" dirty="0"/>
              <a:t>Group similar objects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So, essentially, it is again a grouping problem with different type of data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679" y="1143001"/>
            <a:ext cx="4048125" cy="302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1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Example: Protein Interaction Network</a:t>
            </a:r>
            <a:endParaRPr lang="en-IN" dirty="0"/>
          </a:p>
        </p:txBody>
      </p:sp>
      <p:pic>
        <p:nvPicPr>
          <p:cNvPr id="6146" name="Picture 2" descr="Protein-protein-interaction network comprising 1,253 weighted interactions  between 232 proteins. | Visual Computing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233" y="1363364"/>
            <a:ext cx="7238095" cy="524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53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Graph?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graph is composed of two things</a:t>
            </a:r>
          </a:p>
          <a:p>
            <a:pPr marL="562537" lvl="1" indent="-342891">
              <a:buFont typeface="+mj-lt"/>
              <a:buAutoNum type="arabicPeriod"/>
            </a:pPr>
            <a:r>
              <a:rPr lang="en-US" dirty="0"/>
              <a:t>Set of objects (called </a:t>
            </a:r>
            <a:r>
              <a:rPr lang="en-US" dirty="0">
                <a:solidFill>
                  <a:srgbClr val="C00000"/>
                </a:solidFill>
              </a:rPr>
              <a:t>nodes</a:t>
            </a:r>
            <a:r>
              <a:rPr lang="en-US" dirty="0"/>
              <a:t> of the graph)</a:t>
            </a:r>
          </a:p>
          <a:p>
            <a:pPr marL="562537" lvl="1" indent="-342891">
              <a:buFont typeface="+mj-lt"/>
              <a:buAutoNum type="arabicPeriod"/>
            </a:pPr>
            <a:r>
              <a:rPr lang="en-US" dirty="0"/>
              <a:t>Set of connections (called </a:t>
            </a:r>
            <a:r>
              <a:rPr lang="en-US" dirty="0">
                <a:solidFill>
                  <a:srgbClr val="C00000"/>
                </a:solidFill>
              </a:rPr>
              <a:t>edges</a:t>
            </a:r>
            <a:r>
              <a:rPr lang="en-US" dirty="0"/>
              <a:t> of the graph)</a:t>
            </a:r>
          </a:p>
          <a:p>
            <a:pPr marL="562537" lvl="1" indent="-342891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5" y="3200401"/>
            <a:ext cx="2895601" cy="22479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6096000" y="3200400"/>
            <a:ext cx="12954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43805" y="301573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2934"/>
                </a:solidFill>
                <a:latin typeface="Arial"/>
              </a:rPr>
              <a:t>node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096000" y="3886200"/>
            <a:ext cx="14478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60578" y="370153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2934"/>
                </a:solidFill>
                <a:latin typeface="Arial"/>
              </a:rPr>
              <a:t>edge</a:t>
            </a:r>
          </a:p>
        </p:txBody>
      </p:sp>
    </p:spTree>
    <p:extLst>
      <p:ext uri="{BB962C8B-B14F-4D97-AF65-F5344CB8AC3E}">
        <p14:creationId xmlns:p14="http://schemas.microsoft.com/office/powerpoint/2010/main" val="314803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019504"/>
            <a:ext cx="8229600" cy="5457496"/>
          </a:xfrm>
        </p:spPr>
        <p:txBody>
          <a:bodyPr/>
          <a:lstStyle/>
          <a:p>
            <a:r>
              <a:rPr lang="en-US" dirty="0"/>
              <a:t>Un-weighted</a:t>
            </a:r>
          </a:p>
          <a:p>
            <a:pPr lvl="1"/>
            <a:r>
              <a:rPr lang="en-US" dirty="0"/>
              <a:t>Edges do not have weight</a:t>
            </a:r>
          </a:p>
          <a:p>
            <a:pPr lvl="2"/>
            <a:r>
              <a:rPr lang="en-US" dirty="0"/>
              <a:t>Edges simply say whether two objects </a:t>
            </a:r>
          </a:p>
          <a:p>
            <a:pPr marL="439292" lvl="2" indent="0">
              <a:buNone/>
            </a:pPr>
            <a:r>
              <a:rPr lang="en-US" dirty="0"/>
              <a:t>    are connected or not.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Weighted</a:t>
            </a:r>
          </a:p>
          <a:p>
            <a:pPr lvl="1"/>
            <a:r>
              <a:rPr lang="en-US" dirty="0"/>
              <a:t>Edges have weight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Email communication network</a:t>
            </a:r>
          </a:p>
          <a:p>
            <a:pPr lvl="3"/>
            <a:r>
              <a:rPr lang="en-US" dirty="0"/>
              <a:t>How often two persons exchanging emails?</a:t>
            </a:r>
          </a:p>
          <a:p>
            <a:pPr lvl="2"/>
            <a:r>
              <a:rPr lang="en-US" dirty="0"/>
              <a:t>City and Road network</a:t>
            </a:r>
          </a:p>
          <a:p>
            <a:pPr lvl="3"/>
            <a:r>
              <a:rPr lang="en-US" dirty="0"/>
              <a:t>Edge weight: the distance between two cities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1" y="3764018"/>
            <a:ext cx="2705100" cy="20679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003743"/>
            <a:ext cx="1981200" cy="1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4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7E88B78B0DD64592650DB8AAC2D3A1" ma:contentTypeVersion="2" ma:contentTypeDescription="Create a new document." ma:contentTypeScope="" ma:versionID="bd25d639ff16ad79a33cd8d7f03db281">
  <xsd:schema xmlns:xsd="http://www.w3.org/2001/XMLSchema" xmlns:xs="http://www.w3.org/2001/XMLSchema" xmlns:p="http://schemas.microsoft.com/office/2006/metadata/properties" xmlns:ns2="dc09e5fa-ba4c-4d00-a303-3b0b1c24caae" targetNamespace="http://schemas.microsoft.com/office/2006/metadata/properties" ma:root="true" ma:fieldsID="c511e6e04f614013a0d004dc3300d69f" ns2:_="">
    <xsd:import namespace="dc09e5fa-ba4c-4d00-a303-3b0b1c24ca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09e5fa-ba4c-4d00-a303-3b0b1c24ca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E35AE6A-AAC6-44BE-810F-6DE7E06F64B9}"/>
</file>

<file path=customXml/itemProps2.xml><?xml version="1.0" encoding="utf-8"?>
<ds:datastoreItem xmlns:ds="http://schemas.openxmlformats.org/officeDocument/2006/customXml" ds:itemID="{9D8EFB27-F026-4139-BE6C-D5B71591FFA9}"/>
</file>

<file path=customXml/itemProps3.xml><?xml version="1.0" encoding="utf-8"?>
<ds:datastoreItem xmlns:ds="http://schemas.openxmlformats.org/officeDocument/2006/customXml" ds:itemID="{BE85BB01-29D7-4082-9D2C-CDAEA3EC4935}"/>
</file>

<file path=docProps/app.xml><?xml version="1.0" encoding="utf-8"?>
<Properties xmlns="http://schemas.openxmlformats.org/officeDocument/2006/extended-properties" xmlns:vt="http://schemas.openxmlformats.org/officeDocument/2006/docPropsVTypes">
  <TotalTime>5937</TotalTime>
  <Words>988</Words>
  <Application>Microsoft Office PowerPoint</Application>
  <PresentationFormat>Widescreen</PresentationFormat>
  <Paragraphs>275</Paragraphs>
  <Slides>49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Microsoft JhengHei</vt:lpstr>
      <vt:lpstr>宋体</vt:lpstr>
      <vt:lpstr>Arial</vt:lpstr>
      <vt:lpstr>Calibri</vt:lpstr>
      <vt:lpstr>Cambria Math</vt:lpstr>
      <vt:lpstr>Century Schoolbook</vt:lpstr>
      <vt:lpstr>Monotype Sorts</vt:lpstr>
      <vt:lpstr>Symbol</vt:lpstr>
      <vt:lpstr>Wingdings</vt:lpstr>
      <vt:lpstr>Office Theme</vt:lpstr>
      <vt:lpstr>Clarity</vt:lpstr>
      <vt:lpstr>Equation</vt:lpstr>
      <vt:lpstr>Machine Learning  Foundations and Applications</vt:lpstr>
      <vt:lpstr>Today’s Topics</vt:lpstr>
      <vt:lpstr>Clustering Graph/Network Data</vt:lpstr>
      <vt:lpstr>Graph/Network Data</vt:lpstr>
      <vt:lpstr>Facebook Friendship Graph/Network</vt:lpstr>
      <vt:lpstr>Problem You Want to Solve</vt:lpstr>
      <vt:lpstr>Example: Protein Interaction Network</vt:lpstr>
      <vt:lpstr>What is Graph?</vt:lpstr>
      <vt:lpstr>Types of Graph</vt:lpstr>
      <vt:lpstr>Graph Data</vt:lpstr>
      <vt:lpstr>Clustering Un-weighted Graph</vt:lpstr>
      <vt:lpstr>Graph Clustering: Minimum Cut (or Mincut)</vt:lpstr>
      <vt:lpstr>Graph Clustering using Mincut</vt:lpstr>
      <vt:lpstr>Karger’s Min Cut Algorithm</vt:lpstr>
      <vt:lpstr>Karger’s Min Cut Algorithm: Example</vt:lpstr>
      <vt:lpstr>Karger’s Min Cut Algorithm</vt:lpstr>
      <vt:lpstr>Clustering Weighted Graph</vt:lpstr>
      <vt:lpstr>Hierarchical Clustering algorithms</vt:lpstr>
      <vt:lpstr> Hierarchical Clustering: Important Notes </vt:lpstr>
      <vt:lpstr>Rest of the Lecture</vt:lpstr>
      <vt:lpstr>Hierarchical Agglomerative Clustering (HAC)</vt:lpstr>
      <vt:lpstr>Hierarchical Clustering</vt:lpstr>
      <vt:lpstr>Closest pair of clusters</vt:lpstr>
      <vt:lpstr>Single Link Agglomerative Clustering</vt:lpstr>
      <vt:lpstr>Single Link Example</vt:lpstr>
      <vt:lpstr>Problem with Single Link Clustering</vt:lpstr>
      <vt:lpstr>Complete Link Agglomerative Clustering</vt:lpstr>
      <vt:lpstr>Complete Link Example</vt:lpstr>
      <vt:lpstr>Example in Detail: Single Link Clustering</vt:lpstr>
      <vt:lpstr>Example in Detail: Single Link Clustering</vt:lpstr>
      <vt:lpstr>Example in Detail: Single Link Clustering</vt:lpstr>
      <vt:lpstr>Example in Detail: Single Link Clustering</vt:lpstr>
      <vt:lpstr>Spectral Clustering</vt:lpstr>
      <vt:lpstr>Spectral Clustering</vt:lpstr>
      <vt:lpstr>Spectral Clustering: Examples</vt:lpstr>
      <vt:lpstr>Spectral Clustering</vt:lpstr>
      <vt:lpstr>Creating Graph from n-dimensional data</vt:lpstr>
      <vt:lpstr>Image Segmentation</vt:lpstr>
      <vt:lpstr>Why not minimum cut?</vt:lpstr>
      <vt:lpstr>Graph Partitioning</vt:lpstr>
      <vt:lpstr>Useful Terminologies</vt:lpstr>
      <vt:lpstr>Graph Cut</vt:lpstr>
      <vt:lpstr>Normalized cut</vt:lpstr>
      <vt:lpstr>Solving Normalized Cut</vt:lpstr>
      <vt:lpstr>Solving Normalized Cut</vt:lpstr>
      <vt:lpstr>Solving Normalized Cut</vt:lpstr>
      <vt:lpstr>Solving Normalized Cut</vt:lpstr>
      <vt:lpstr>Two-way Normalized Cut</vt:lpstr>
      <vt:lpstr>Portioning using 2nd Eigenvector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Processing</dc:title>
  <dc:creator>jiaul paik</dc:creator>
  <cp:lastModifiedBy>User</cp:lastModifiedBy>
  <cp:revision>562</cp:revision>
  <dcterms:created xsi:type="dcterms:W3CDTF">2020-05-13T23:12:08Z</dcterms:created>
  <dcterms:modified xsi:type="dcterms:W3CDTF">2021-10-05T03:37:05Z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0x010100867E88B78B0DD64592650DB8AAC2D3A1</vt:lpwstr>
  </property>
</Properties>
</file>